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58" r:id="rId2"/>
    <p:sldId id="957" r:id="rId3"/>
    <p:sldId id="961" r:id="rId4"/>
    <p:sldId id="958" r:id="rId5"/>
    <p:sldId id="967" r:id="rId6"/>
    <p:sldId id="963" r:id="rId7"/>
    <p:sldId id="969" r:id="rId8"/>
    <p:sldId id="971" r:id="rId9"/>
    <p:sldId id="968" r:id="rId10"/>
    <p:sldId id="976" r:id="rId11"/>
    <p:sldId id="970" r:id="rId12"/>
    <p:sldId id="972" r:id="rId13"/>
    <p:sldId id="973" r:id="rId14"/>
    <p:sldId id="975" r:id="rId15"/>
    <p:sldId id="974" r:id="rId16"/>
    <p:sldId id="977" r:id="rId17"/>
    <p:sldId id="978" r:id="rId18"/>
    <p:sldId id="966" r:id="rId19"/>
    <p:sldId id="950" r:id="rId20"/>
    <p:sldId id="959" r:id="rId21"/>
    <p:sldId id="960" r:id="rId22"/>
    <p:sldId id="952" r:id="rId23"/>
    <p:sldId id="941" r:id="rId24"/>
    <p:sldId id="264" r:id="rId25"/>
    <p:sldId id="945" r:id="rId26"/>
    <p:sldId id="25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g, Anthony" initials="YA" lastIdx="4" clrIdx="0">
    <p:extLst>
      <p:ext uri="{19B8F6BF-5375-455C-9EA6-DF929625EA0E}">
        <p15:presenceInfo xmlns:p15="http://schemas.microsoft.com/office/powerpoint/2012/main" userId="S-1-5-21-3061956908-2738319542-621568764-865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16"/>
    <p:restoredTop sz="95574"/>
  </p:normalViewPr>
  <p:slideViewPr>
    <p:cSldViewPr snapToGrid="0" snapToObjects="1">
      <p:cViewPr varScale="1">
        <p:scale>
          <a:sx n="60" d="100"/>
          <a:sy n="60" d="100"/>
        </p:scale>
        <p:origin x="40" y="3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013920-56E7-4864-9F21-68B21FE0014F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BF9B7D-03B0-44ED-9A43-119AAB6E42D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Please stay on mute unless you have a question</a:t>
          </a:r>
        </a:p>
      </dgm:t>
    </dgm:pt>
    <dgm:pt modelId="{7BE736AA-D8D9-435E-843F-362169D2BFDF}" type="parTrans" cxnId="{79180596-760E-42E3-976B-3461AA96A725}">
      <dgm:prSet/>
      <dgm:spPr/>
      <dgm:t>
        <a:bodyPr/>
        <a:lstStyle/>
        <a:p>
          <a:endParaRPr lang="en-US"/>
        </a:p>
      </dgm:t>
    </dgm:pt>
    <dgm:pt modelId="{F60278ED-6EDD-4FA7-811B-8BA4B7D50F79}" type="sibTrans" cxnId="{79180596-760E-42E3-976B-3461AA96A725}">
      <dgm:prSet/>
      <dgm:spPr/>
      <dgm:t>
        <a:bodyPr/>
        <a:lstStyle/>
        <a:p>
          <a:endParaRPr lang="en-US"/>
        </a:p>
      </dgm:t>
    </dgm:pt>
    <dgm:pt modelId="{4F17F425-35F0-466E-B3AE-83830CE80E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Enter questions in the chat anytime or ask them after the presentation</a:t>
          </a:r>
        </a:p>
      </dgm:t>
    </dgm:pt>
    <dgm:pt modelId="{F2B71825-D20D-422A-8FBB-F75224682BDD}" type="parTrans" cxnId="{7DC08CE2-15DE-43F8-9725-0CA778A77F55}">
      <dgm:prSet/>
      <dgm:spPr/>
      <dgm:t>
        <a:bodyPr/>
        <a:lstStyle/>
        <a:p>
          <a:endParaRPr lang="en-US"/>
        </a:p>
      </dgm:t>
    </dgm:pt>
    <dgm:pt modelId="{ECD0E89E-D308-4FCF-AF31-E879E1308773}" type="sibTrans" cxnId="{7DC08CE2-15DE-43F8-9725-0CA778A77F55}">
      <dgm:prSet/>
      <dgm:spPr/>
      <dgm:t>
        <a:bodyPr/>
        <a:lstStyle/>
        <a:p>
          <a:endParaRPr lang="en-US"/>
        </a:p>
      </dgm:t>
    </dgm:pt>
    <dgm:pt modelId="{F10B05C6-23BC-44C4-903B-B005ED37DE0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recording will be shared on </a:t>
          </a:r>
          <a:r>
            <a:rPr lang="en-US" dirty="0" err="1"/>
            <a:t>ilcancer.org</a:t>
          </a:r>
          <a:r>
            <a:rPr lang="en-US" dirty="0"/>
            <a:t> after the presentation</a:t>
          </a:r>
        </a:p>
      </dgm:t>
    </dgm:pt>
    <dgm:pt modelId="{EEEFF20A-9903-42AC-A064-7A5663ED3D22}" type="parTrans" cxnId="{26ABAF4B-3068-40F9-8724-06FD91222819}">
      <dgm:prSet/>
      <dgm:spPr/>
      <dgm:t>
        <a:bodyPr/>
        <a:lstStyle/>
        <a:p>
          <a:endParaRPr lang="en-US"/>
        </a:p>
      </dgm:t>
    </dgm:pt>
    <dgm:pt modelId="{8B9AF8CF-3521-42A7-AB78-2249DF5CD6B5}" type="sibTrans" cxnId="{26ABAF4B-3068-40F9-8724-06FD91222819}">
      <dgm:prSet/>
      <dgm:spPr/>
      <dgm:t>
        <a:bodyPr/>
        <a:lstStyle/>
        <a:p>
          <a:endParaRPr lang="en-US"/>
        </a:p>
      </dgm:t>
    </dgm:pt>
    <dgm:pt modelId="{1C77A35F-165A-4AB5-BD25-857D456FE0B3}" type="pres">
      <dgm:prSet presAssocID="{2F013920-56E7-4864-9F21-68B21FE0014F}" presName="root" presStyleCnt="0">
        <dgm:presLayoutVars>
          <dgm:dir/>
          <dgm:resizeHandles val="exact"/>
        </dgm:presLayoutVars>
      </dgm:prSet>
      <dgm:spPr/>
    </dgm:pt>
    <dgm:pt modelId="{D80598A9-198C-4071-83D6-4870292CC988}" type="pres">
      <dgm:prSet presAssocID="{B2BF9B7D-03B0-44ED-9A43-119AAB6E42D8}" presName="compNode" presStyleCnt="0"/>
      <dgm:spPr/>
    </dgm:pt>
    <dgm:pt modelId="{6B21DA72-6F6F-409B-B632-29A6D996899B}" type="pres">
      <dgm:prSet presAssocID="{B2BF9B7D-03B0-44ED-9A43-119AAB6E42D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ute Speaker"/>
        </a:ext>
      </dgm:extLst>
    </dgm:pt>
    <dgm:pt modelId="{FD686519-7FDD-4FE9-9C2C-B19242C8F76D}" type="pres">
      <dgm:prSet presAssocID="{B2BF9B7D-03B0-44ED-9A43-119AAB6E42D8}" presName="spaceRect" presStyleCnt="0"/>
      <dgm:spPr/>
    </dgm:pt>
    <dgm:pt modelId="{484350E0-DB37-4D11-B7F0-B02B63FE06CF}" type="pres">
      <dgm:prSet presAssocID="{B2BF9B7D-03B0-44ED-9A43-119AAB6E42D8}" presName="textRect" presStyleLbl="revTx" presStyleIdx="0" presStyleCnt="3">
        <dgm:presLayoutVars>
          <dgm:chMax val="1"/>
          <dgm:chPref val="1"/>
        </dgm:presLayoutVars>
      </dgm:prSet>
      <dgm:spPr/>
    </dgm:pt>
    <dgm:pt modelId="{FCE041DF-EEFE-42FD-AC28-074F21A50C60}" type="pres">
      <dgm:prSet presAssocID="{F60278ED-6EDD-4FA7-811B-8BA4B7D50F79}" presName="sibTrans" presStyleCnt="0"/>
      <dgm:spPr/>
    </dgm:pt>
    <dgm:pt modelId="{B8C70F77-E2E9-44C2-8EC4-1D14D8BFBDE2}" type="pres">
      <dgm:prSet presAssocID="{4F17F425-35F0-466E-B3AE-83830CE80E6E}" presName="compNode" presStyleCnt="0"/>
      <dgm:spPr/>
    </dgm:pt>
    <dgm:pt modelId="{04D56051-A75A-42EE-8C0B-F73C7523C9DE}" type="pres">
      <dgm:prSet presAssocID="{4F17F425-35F0-466E-B3AE-83830CE80E6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4D86A0D9-2180-404C-8DE7-B46C8CD7B055}" type="pres">
      <dgm:prSet presAssocID="{4F17F425-35F0-466E-B3AE-83830CE80E6E}" presName="spaceRect" presStyleCnt="0"/>
      <dgm:spPr/>
    </dgm:pt>
    <dgm:pt modelId="{B3DB2849-A08E-4408-96AB-6D631A0BDDBC}" type="pres">
      <dgm:prSet presAssocID="{4F17F425-35F0-466E-B3AE-83830CE80E6E}" presName="textRect" presStyleLbl="revTx" presStyleIdx="1" presStyleCnt="3">
        <dgm:presLayoutVars>
          <dgm:chMax val="1"/>
          <dgm:chPref val="1"/>
        </dgm:presLayoutVars>
      </dgm:prSet>
      <dgm:spPr/>
    </dgm:pt>
    <dgm:pt modelId="{16B64560-5EB0-41DB-9150-7C056C9081A4}" type="pres">
      <dgm:prSet presAssocID="{ECD0E89E-D308-4FCF-AF31-E879E1308773}" presName="sibTrans" presStyleCnt="0"/>
      <dgm:spPr/>
    </dgm:pt>
    <dgm:pt modelId="{3C0055F6-95FC-449F-9582-295824CE1F26}" type="pres">
      <dgm:prSet presAssocID="{F10B05C6-23BC-44C4-903B-B005ED37DE06}" presName="compNode" presStyleCnt="0"/>
      <dgm:spPr/>
    </dgm:pt>
    <dgm:pt modelId="{67A1B33B-F42F-4442-BB95-41B835223887}" type="pres">
      <dgm:prSet presAssocID="{F10B05C6-23BC-44C4-903B-B005ED37DE0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6015EF29-7133-44AF-A39A-C374EEA4F4AA}" type="pres">
      <dgm:prSet presAssocID="{F10B05C6-23BC-44C4-903B-B005ED37DE06}" presName="spaceRect" presStyleCnt="0"/>
      <dgm:spPr/>
    </dgm:pt>
    <dgm:pt modelId="{7CF21DD0-83E0-40AE-8A6D-F628CE092397}" type="pres">
      <dgm:prSet presAssocID="{F10B05C6-23BC-44C4-903B-B005ED37DE0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A999004-4B76-4259-A010-D778333EF840}" type="presOf" srcId="{2F013920-56E7-4864-9F21-68B21FE0014F}" destId="{1C77A35F-165A-4AB5-BD25-857D456FE0B3}" srcOrd="0" destOrd="0" presId="urn:microsoft.com/office/officeart/2018/2/layout/IconLabelList"/>
    <dgm:cxn modelId="{26ABAF4B-3068-40F9-8724-06FD91222819}" srcId="{2F013920-56E7-4864-9F21-68B21FE0014F}" destId="{F10B05C6-23BC-44C4-903B-B005ED37DE06}" srcOrd="2" destOrd="0" parTransId="{EEEFF20A-9903-42AC-A064-7A5663ED3D22}" sibTransId="{8B9AF8CF-3521-42A7-AB78-2249DF5CD6B5}"/>
    <dgm:cxn modelId="{3A950D70-0121-4C4B-8CBC-21F16F553BFD}" type="presOf" srcId="{4F17F425-35F0-466E-B3AE-83830CE80E6E}" destId="{B3DB2849-A08E-4408-96AB-6D631A0BDDBC}" srcOrd="0" destOrd="0" presId="urn:microsoft.com/office/officeart/2018/2/layout/IconLabelList"/>
    <dgm:cxn modelId="{79180596-760E-42E3-976B-3461AA96A725}" srcId="{2F013920-56E7-4864-9F21-68B21FE0014F}" destId="{B2BF9B7D-03B0-44ED-9A43-119AAB6E42D8}" srcOrd="0" destOrd="0" parTransId="{7BE736AA-D8D9-435E-843F-362169D2BFDF}" sibTransId="{F60278ED-6EDD-4FA7-811B-8BA4B7D50F79}"/>
    <dgm:cxn modelId="{7DC08CE2-15DE-43F8-9725-0CA778A77F55}" srcId="{2F013920-56E7-4864-9F21-68B21FE0014F}" destId="{4F17F425-35F0-466E-B3AE-83830CE80E6E}" srcOrd="1" destOrd="0" parTransId="{F2B71825-D20D-422A-8FBB-F75224682BDD}" sibTransId="{ECD0E89E-D308-4FCF-AF31-E879E1308773}"/>
    <dgm:cxn modelId="{EA363AEB-180E-49C7-8BD0-CB4B5501567A}" type="presOf" srcId="{F10B05C6-23BC-44C4-903B-B005ED37DE06}" destId="{7CF21DD0-83E0-40AE-8A6D-F628CE092397}" srcOrd="0" destOrd="0" presId="urn:microsoft.com/office/officeart/2018/2/layout/IconLabelList"/>
    <dgm:cxn modelId="{F871BEF4-26AA-4E9C-B621-C3A485D0B196}" type="presOf" srcId="{B2BF9B7D-03B0-44ED-9A43-119AAB6E42D8}" destId="{484350E0-DB37-4D11-B7F0-B02B63FE06CF}" srcOrd="0" destOrd="0" presId="urn:microsoft.com/office/officeart/2018/2/layout/IconLabelList"/>
    <dgm:cxn modelId="{396C81B2-EC3A-4FBE-928E-20BF600AFBB8}" type="presParOf" srcId="{1C77A35F-165A-4AB5-BD25-857D456FE0B3}" destId="{D80598A9-198C-4071-83D6-4870292CC988}" srcOrd="0" destOrd="0" presId="urn:microsoft.com/office/officeart/2018/2/layout/IconLabelList"/>
    <dgm:cxn modelId="{48F73216-F050-4DCD-A728-5D091CF8CB64}" type="presParOf" srcId="{D80598A9-198C-4071-83D6-4870292CC988}" destId="{6B21DA72-6F6F-409B-B632-29A6D996899B}" srcOrd="0" destOrd="0" presId="urn:microsoft.com/office/officeart/2018/2/layout/IconLabelList"/>
    <dgm:cxn modelId="{9F5F3001-B6A6-4D36-B798-0BC677FCF8C1}" type="presParOf" srcId="{D80598A9-198C-4071-83D6-4870292CC988}" destId="{FD686519-7FDD-4FE9-9C2C-B19242C8F76D}" srcOrd="1" destOrd="0" presId="urn:microsoft.com/office/officeart/2018/2/layout/IconLabelList"/>
    <dgm:cxn modelId="{E64A74ED-4A79-4480-9FC6-3EA0A5AFA399}" type="presParOf" srcId="{D80598A9-198C-4071-83D6-4870292CC988}" destId="{484350E0-DB37-4D11-B7F0-B02B63FE06CF}" srcOrd="2" destOrd="0" presId="urn:microsoft.com/office/officeart/2018/2/layout/IconLabelList"/>
    <dgm:cxn modelId="{E16A9633-407C-4061-A5E7-A62E40B93829}" type="presParOf" srcId="{1C77A35F-165A-4AB5-BD25-857D456FE0B3}" destId="{FCE041DF-EEFE-42FD-AC28-074F21A50C60}" srcOrd="1" destOrd="0" presId="urn:microsoft.com/office/officeart/2018/2/layout/IconLabelList"/>
    <dgm:cxn modelId="{58E294DE-7DB9-4B0A-B745-242638886900}" type="presParOf" srcId="{1C77A35F-165A-4AB5-BD25-857D456FE0B3}" destId="{B8C70F77-E2E9-44C2-8EC4-1D14D8BFBDE2}" srcOrd="2" destOrd="0" presId="urn:microsoft.com/office/officeart/2018/2/layout/IconLabelList"/>
    <dgm:cxn modelId="{70427E4A-103C-425E-9676-5C301DCF06AA}" type="presParOf" srcId="{B8C70F77-E2E9-44C2-8EC4-1D14D8BFBDE2}" destId="{04D56051-A75A-42EE-8C0B-F73C7523C9DE}" srcOrd="0" destOrd="0" presId="urn:microsoft.com/office/officeart/2018/2/layout/IconLabelList"/>
    <dgm:cxn modelId="{1F44CD31-8F15-4046-8B7C-B208AF4F8ACC}" type="presParOf" srcId="{B8C70F77-E2E9-44C2-8EC4-1D14D8BFBDE2}" destId="{4D86A0D9-2180-404C-8DE7-B46C8CD7B055}" srcOrd="1" destOrd="0" presId="urn:microsoft.com/office/officeart/2018/2/layout/IconLabelList"/>
    <dgm:cxn modelId="{AEAB1FB4-8E5D-4474-A504-1A39D75379D0}" type="presParOf" srcId="{B8C70F77-E2E9-44C2-8EC4-1D14D8BFBDE2}" destId="{B3DB2849-A08E-4408-96AB-6D631A0BDDBC}" srcOrd="2" destOrd="0" presId="urn:microsoft.com/office/officeart/2018/2/layout/IconLabelList"/>
    <dgm:cxn modelId="{DC75BFF2-13DD-4C38-BF23-2B4814548E73}" type="presParOf" srcId="{1C77A35F-165A-4AB5-BD25-857D456FE0B3}" destId="{16B64560-5EB0-41DB-9150-7C056C9081A4}" srcOrd="3" destOrd="0" presId="urn:microsoft.com/office/officeart/2018/2/layout/IconLabelList"/>
    <dgm:cxn modelId="{60A48AF7-55C2-4B66-B0A4-86505C25A3EE}" type="presParOf" srcId="{1C77A35F-165A-4AB5-BD25-857D456FE0B3}" destId="{3C0055F6-95FC-449F-9582-295824CE1F26}" srcOrd="4" destOrd="0" presId="urn:microsoft.com/office/officeart/2018/2/layout/IconLabelList"/>
    <dgm:cxn modelId="{502E4AA4-1233-451B-BDCC-AEFA608D2A6A}" type="presParOf" srcId="{3C0055F6-95FC-449F-9582-295824CE1F26}" destId="{67A1B33B-F42F-4442-BB95-41B835223887}" srcOrd="0" destOrd="0" presId="urn:microsoft.com/office/officeart/2018/2/layout/IconLabelList"/>
    <dgm:cxn modelId="{C4540235-F595-4A98-B0CA-BCD8A2B091C7}" type="presParOf" srcId="{3C0055F6-95FC-449F-9582-295824CE1F26}" destId="{6015EF29-7133-44AF-A39A-C374EEA4F4AA}" srcOrd="1" destOrd="0" presId="urn:microsoft.com/office/officeart/2018/2/layout/IconLabelList"/>
    <dgm:cxn modelId="{0B37C96E-96C0-4835-AC78-EF5C8BA2C49C}" type="presParOf" srcId="{3C0055F6-95FC-449F-9582-295824CE1F26}" destId="{7CF21DD0-83E0-40AE-8A6D-F628CE09239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1DA72-6F6F-409B-B632-29A6D996899B}">
      <dsp:nvSpPr>
        <dsp:cNvPr id="0" name=""/>
        <dsp:cNvSpPr/>
      </dsp:nvSpPr>
      <dsp:spPr>
        <a:xfrm>
          <a:off x="890763" y="1174902"/>
          <a:ext cx="981188" cy="9811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4350E0-DB37-4D11-B7F0-B02B63FE06CF}">
      <dsp:nvSpPr>
        <dsp:cNvPr id="0" name=""/>
        <dsp:cNvSpPr/>
      </dsp:nvSpPr>
      <dsp:spPr>
        <a:xfrm>
          <a:off x="291148" y="2456435"/>
          <a:ext cx="21804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Please stay on mute unless you have a question</a:t>
          </a:r>
        </a:p>
      </dsp:txBody>
      <dsp:txXfrm>
        <a:off x="291148" y="2456435"/>
        <a:ext cx="2180418" cy="720000"/>
      </dsp:txXfrm>
    </dsp:sp>
    <dsp:sp modelId="{04D56051-A75A-42EE-8C0B-F73C7523C9DE}">
      <dsp:nvSpPr>
        <dsp:cNvPr id="0" name=""/>
        <dsp:cNvSpPr/>
      </dsp:nvSpPr>
      <dsp:spPr>
        <a:xfrm>
          <a:off x="3452755" y="1174902"/>
          <a:ext cx="981188" cy="9811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B2849-A08E-4408-96AB-6D631A0BDDBC}">
      <dsp:nvSpPr>
        <dsp:cNvPr id="0" name=""/>
        <dsp:cNvSpPr/>
      </dsp:nvSpPr>
      <dsp:spPr>
        <a:xfrm>
          <a:off x="2853140" y="2456435"/>
          <a:ext cx="21804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Enter questions in the chat anytime or ask them after the presentation</a:t>
          </a:r>
        </a:p>
      </dsp:txBody>
      <dsp:txXfrm>
        <a:off x="2853140" y="2456435"/>
        <a:ext cx="2180418" cy="720000"/>
      </dsp:txXfrm>
    </dsp:sp>
    <dsp:sp modelId="{67A1B33B-F42F-4442-BB95-41B835223887}">
      <dsp:nvSpPr>
        <dsp:cNvPr id="0" name=""/>
        <dsp:cNvSpPr/>
      </dsp:nvSpPr>
      <dsp:spPr>
        <a:xfrm>
          <a:off x="6014747" y="1174902"/>
          <a:ext cx="981188" cy="9811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21DD0-83E0-40AE-8A6D-F628CE092397}">
      <dsp:nvSpPr>
        <dsp:cNvPr id="0" name=""/>
        <dsp:cNvSpPr/>
      </dsp:nvSpPr>
      <dsp:spPr>
        <a:xfrm>
          <a:off x="5415132" y="2456435"/>
          <a:ext cx="21804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The recording will be shared on </a:t>
          </a:r>
          <a:r>
            <a:rPr lang="en-US" sz="1500" kern="1200" dirty="0" err="1"/>
            <a:t>ilcancer.org</a:t>
          </a:r>
          <a:r>
            <a:rPr lang="en-US" sz="1500" kern="1200" dirty="0"/>
            <a:t> after the presentation</a:t>
          </a:r>
        </a:p>
      </dsp:txBody>
      <dsp:txXfrm>
        <a:off x="5415132" y="2456435"/>
        <a:ext cx="2180418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66B92-05B7-4245-87E7-F1510B1163D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E9D20-46C0-D541-9419-A08581560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08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9112D-F013-664F-8BBB-9BCFAEC364F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24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options for the actual operative reports (EMR tool, including Epic, commercial, homegrown options, to as simple as dot phrases)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E9D20-46C0-D541-9419-A085815600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88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baseline="0" dirty="0"/>
              <a:t> Lung Cancer guideline coming soon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20CDB-BD04-4C6B-82FC-1C71860AB71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93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F727-41B9-524E-A12E-018A12EB3A0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C5C6-FCF6-AD43-BC2D-074CB4DC4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F727-41B9-524E-A12E-018A12EB3A0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C5C6-FCF6-AD43-BC2D-074CB4DC4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3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F727-41B9-524E-A12E-018A12EB3A0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C5C6-FCF6-AD43-BC2D-074CB4DC4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39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F727-41B9-524E-A12E-018A12EB3A0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C5C6-FCF6-AD43-BC2D-074CB4DC4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F727-41B9-524E-A12E-018A12EB3A0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C5C6-FCF6-AD43-BC2D-074CB4DC4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90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F727-41B9-524E-A12E-018A12EB3A0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C5C6-FCF6-AD43-BC2D-074CB4DC4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3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F727-41B9-524E-A12E-018A12EB3A0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C5C6-FCF6-AD43-BC2D-074CB4DC4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8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F727-41B9-524E-A12E-018A12EB3A0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C5C6-FCF6-AD43-BC2D-074CB4DC4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86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F727-41B9-524E-A12E-018A12EB3A0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C5C6-FCF6-AD43-BC2D-074CB4DC4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F727-41B9-524E-A12E-018A12EB3A0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C5C6-FCF6-AD43-BC2D-074CB4DC4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0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F727-41B9-524E-A12E-018A12EB3A0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C5C6-FCF6-AD43-BC2D-074CB4DC4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51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CF727-41B9-524E-A12E-018A12EB3A0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BC5C6-FCF6-AD43-BC2D-074CB4DC4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9.emf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www.pngall.com/coming-soon-png" TargetMode="Externa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lcancer.org" TargetMode="External"/><Relationship Id="rId2" Type="http://schemas.openxmlformats.org/officeDocument/2006/relationships/hyperlink" Target="mailto:ayang@ilcancer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yang@ilcancer.org" TargetMode="External"/><Relationship Id="rId2" Type="http://schemas.openxmlformats.org/officeDocument/2006/relationships/hyperlink" Target="mailto:info@ilcancer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hyperlink" Target="http://ilcancer.org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northwestern.az1.qualtrics.com/jfe/form/SV_elMMKTjDLGSlvA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357" y="463254"/>
            <a:ext cx="8577072" cy="2982089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+mn-lt"/>
              </a:rPr>
              <a:t>Synoptic Operative Reporting for Breast Cancer Procedures:</a:t>
            </a:r>
            <a:br>
              <a:rPr lang="en-US" sz="4400" b="1" dirty="0">
                <a:latin typeface="+mn-lt"/>
              </a:rPr>
            </a:br>
            <a:r>
              <a:rPr lang="en-US" sz="4400" b="1" dirty="0">
                <a:latin typeface="+mn-lt"/>
              </a:rPr>
              <a:t>Toolkit Preview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3670825"/>
            <a:ext cx="6858000" cy="758952"/>
          </a:xfrm>
        </p:spPr>
        <p:txBody>
          <a:bodyPr>
            <a:normAutofit/>
          </a:bodyPr>
          <a:lstStyle/>
          <a:p>
            <a:r>
              <a:rPr lang="en-US" sz="2400" b="1" dirty="0"/>
              <a:t>March 15, 2022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06" y="4518712"/>
            <a:ext cx="2872641" cy="1167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2652" y="5933081"/>
            <a:ext cx="2370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ilcancer.org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D294097-BAA7-BB47-ABBF-E977ADE38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484" y="4518712"/>
            <a:ext cx="22733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29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22108B3-A485-A247-AABA-DBA83E6C71FB}"/>
              </a:ext>
            </a:extLst>
          </p:cNvPr>
          <p:cNvGrpSpPr/>
          <p:nvPr/>
        </p:nvGrpSpPr>
        <p:grpSpPr>
          <a:xfrm>
            <a:off x="7593496" y="54018"/>
            <a:ext cx="1369435" cy="1132671"/>
            <a:chOff x="7052992" y="191036"/>
            <a:chExt cx="1855265" cy="1534504"/>
          </a:xfrm>
        </p:grpSpPr>
        <p:pic>
          <p:nvPicPr>
            <p:cNvPr id="7" name="Picture 6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id="{2E878CF1-9A21-064C-8CAB-FE185C51A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92" y="191036"/>
              <a:ext cx="1855265" cy="753701"/>
            </a:xfrm>
            <a:prstGeom prst="rect">
              <a:avLst/>
            </a:prstGeom>
          </p:spPr>
        </p:pic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EB0290E-4CE6-654B-83BB-64E4D288A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0093" y="1015720"/>
              <a:ext cx="1381062" cy="709820"/>
            </a:xfrm>
            <a:prstGeom prst="rect">
              <a:avLst/>
            </a:prstGeom>
          </p:spPr>
        </p:pic>
      </p:grp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8F5B916-3970-F745-8442-3696DC32D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0497" y="6508199"/>
            <a:ext cx="4138077" cy="3457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sz="1000" kern="120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© 2022 ILCC. Not for reuse or distribution without permission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AE9E7A5-4B9D-8246-867D-A9215742B6EC}"/>
              </a:ext>
            </a:extLst>
          </p:cNvPr>
          <p:cNvSpPr txBox="1">
            <a:spLocks/>
          </p:cNvSpPr>
          <p:nvPr/>
        </p:nvSpPr>
        <p:spPr>
          <a:xfrm>
            <a:off x="1067374" y="261935"/>
            <a:ext cx="64102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7525" indent="-517525"/>
            <a:r>
              <a:rPr lang="en-US" sz="4200" dirty="0"/>
              <a:t>2. Synoptic Operative Report Content</a:t>
            </a:r>
          </a:p>
        </p:txBody>
      </p:sp>
      <p:pic>
        <p:nvPicPr>
          <p:cNvPr id="14" name="Content Placeholder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AFED575-C79A-D54A-9286-AA599CEA4F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38" t="35173" r="84269" b="57087"/>
          <a:stretch/>
        </p:blipFill>
        <p:spPr>
          <a:xfrm>
            <a:off x="254574" y="436352"/>
            <a:ext cx="812800" cy="651933"/>
          </a:xfrm>
          <a:prstGeom prst="rect">
            <a:avLst/>
          </a:prstGeom>
        </p:spPr>
      </p:pic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7C7C08ED-8863-8A4D-9509-3F1AFDE6CE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80" y="1453118"/>
            <a:ext cx="3813034" cy="478865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5" name="Picture 14" descr="Text, table&#10;&#10;Description automatically generated with medium confidence">
            <a:extLst>
              <a:ext uri="{FF2B5EF4-FFF2-40B4-BE49-F238E27FC236}">
                <a16:creationId xmlns:a16="http://schemas.microsoft.com/office/drawing/2014/main" id="{5AB07528-D48B-C34B-BBF1-4055329950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3765" y="1719548"/>
            <a:ext cx="3813034" cy="4788651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174638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5094D-018C-4B4D-A87C-013B8C799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935" y="180594"/>
            <a:ext cx="72872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3. Make the case for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4F994-977A-1B44-B6B0-9B7481DF5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6158"/>
            <a:ext cx="7886700" cy="4732216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Stakeholder Analysis</a:t>
            </a:r>
          </a:p>
          <a:p>
            <a:pPr lvl="1"/>
            <a:r>
              <a:rPr lang="en-US" dirty="0"/>
              <a:t>Clinical &amp; Non-Clinical (e.g., billing/coding, compliance)</a:t>
            </a:r>
          </a:p>
          <a:p>
            <a:pPr lvl="1"/>
            <a:endParaRPr lang="en-US" dirty="0"/>
          </a:p>
          <a:p>
            <a:r>
              <a:rPr lang="en-US" b="1" dirty="0"/>
              <a:t>Engaging Stakeholders </a:t>
            </a:r>
          </a:p>
          <a:p>
            <a:pPr lvl="1"/>
            <a:r>
              <a:rPr lang="en-US" dirty="0"/>
              <a:t>Talking Points and Considerations</a:t>
            </a:r>
            <a:endParaRPr lang="en-US" b="1" dirty="0"/>
          </a:p>
          <a:p>
            <a:endParaRPr lang="en-US" dirty="0"/>
          </a:p>
          <a:p>
            <a:r>
              <a:rPr lang="en-US" b="1" dirty="0"/>
              <a:t>Cancer Committee Presentation </a:t>
            </a:r>
          </a:p>
          <a:p>
            <a:pPr lvl="1"/>
            <a:r>
              <a:rPr lang="en-US" dirty="0"/>
              <a:t>Slide deck</a:t>
            </a:r>
          </a:p>
          <a:p>
            <a:endParaRPr lang="en-US" b="1" dirty="0"/>
          </a:p>
          <a:p>
            <a:r>
              <a:rPr lang="en-US" b="1" dirty="0"/>
              <a:t>Quality &amp; Process Improvement Resources</a:t>
            </a:r>
          </a:p>
          <a:p>
            <a:pPr lvl="1"/>
            <a:r>
              <a:rPr lang="en-US" dirty="0"/>
              <a:t>Change Management, Project and Work Plan Templates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6917385-16C1-7540-BE68-07D8FA5B3B95}"/>
              </a:ext>
            </a:extLst>
          </p:cNvPr>
          <p:cNvGrpSpPr/>
          <p:nvPr/>
        </p:nvGrpSpPr>
        <p:grpSpPr>
          <a:xfrm>
            <a:off x="7593496" y="54018"/>
            <a:ext cx="1369435" cy="1132671"/>
            <a:chOff x="7052992" y="191036"/>
            <a:chExt cx="1855265" cy="1534504"/>
          </a:xfrm>
        </p:grpSpPr>
        <p:pic>
          <p:nvPicPr>
            <p:cNvPr id="5" name="Picture 4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id="{74DAB4A4-7529-8545-AF70-A92C2F672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92" y="191036"/>
              <a:ext cx="1855265" cy="753701"/>
            </a:xfrm>
            <a:prstGeom prst="rect">
              <a:avLst/>
            </a:prstGeom>
          </p:spPr>
        </p:pic>
        <p:pic>
          <p:nvPicPr>
            <p:cNvPr id="6" name="Picture 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8BDF997-7C41-1341-BCCA-CB7374E05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0093" y="1015720"/>
              <a:ext cx="1381062" cy="709820"/>
            </a:xfrm>
            <a:prstGeom prst="rect">
              <a:avLst/>
            </a:prstGeom>
          </p:spPr>
        </p:pic>
      </p:grp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2E83D6C-C5A1-F840-A0B1-8FDC0D02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0497" y="6375679"/>
            <a:ext cx="4138077" cy="3457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sz="1000" kern="120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© 2022 ILCC. Not for reuse or distribution without permission</a:t>
            </a:r>
          </a:p>
        </p:txBody>
      </p:sp>
      <p:pic>
        <p:nvPicPr>
          <p:cNvPr id="8" name="Content Placeholder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A05D07C-EB7B-BC4C-9165-CE0D09F33A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8" t="44020" r="83878" b="47837"/>
          <a:stretch/>
        </p:blipFill>
        <p:spPr>
          <a:xfrm>
            <a:off x="356083" y="500889"/>
            <a:ext cx="872067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1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5094D-018C-4B4D-A87C-013B8C799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068" y="65146"/>
            <a:ext cx="7445281" cy="1325563"/>
          </a:xfrm>
        </p:spPr>
        <p:txBody>
          <a:bodyPr>
            <a:normAutofit/>
          </a:bodyPr>
          <a:lstStyle/>
          <a:p>
            <a:r>
              <a:rPr lang="en-US" sz="4000" dirty="0"/>
              <a:t>4. Implement your solutions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6917385-16C1-7540-BE68-07D8FA5B3B95}"/>
              </a:ext>
            </a:extLst>
          </p:cNvPr>
          <p:cNvGrpSpPr/>
          <p:nvPr/>
        </p:nvGrpSpPr>
        <p:grpSpPr>
          <a:xfrm>
            <a:off x="7593496" y="54018"/>
            <a:ext cx="1369435" cy="1132671"/>
            <a:chOff x="7052992" y="191036"/>
            <a:chExt cx="1855265" cy="1534504"/>
          </a:xfrm>
        </p:grpSpPr>
        <p:pic>
          <p:nvPicPr>
            <p:cNvPr id="5" name="Picture 4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id="{74DAB4A4-7529-8545-AF70-A92C2F672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92" y="191036"/>
              <a:ext cx="1855265" cy="753701"/>
            </a:xfrm>
            <a:prstGeom prst="rect">
              <a:avLst/>
            </a:prstGeom>
          </p:spPr>
        </p:pic>
        <p:pic>
          <p:nvPicPr>
            <p:cNvPr id="6" name="Picture 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8BDF997-7C41-1341-BCCA-CB7374E05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90093" y="1015720"/>
              <a:ext cx="1381062" cy="70982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56FDCDB-7634-9840-A33E-08B53A269ED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46064" y="1588622"/>
            <a:ext cx="4866861" cy="3500916"/>
          </a:xfrm>
          <a:prstGeom prst="rect">
            <a:avLst/>
          </a:prstGeom>
        </p:spPr>
      </p:pic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B3D0336E-E36A-014E-BF3F-57CEC36BEE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317740"/>
              </p:ext>
            </p:extLst>
          </p:nvPr>
        </p:nvGraphicFramePr>
        <p:xfrm>
          <a:off x="5077944" y="1429595"/>
          <a:ext cx="3573689" cy="435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3281">
                  <a:extLst>
                    <a:ext uri="{9D8B030D-6E8A-4147-A177-3AD203B41FA5}">
                      <a16:colId xmlns:a16="http://schemas.microsoft.com/office/drawing/2014/main" val="22819514"/>
                    </a:ext>
                  </a:extLst>
                </a:gridCol>
                <a:gridCol w="2050408">
                  <a:extLst>
                    <a:ext uri="{9D8B030D-6E8A-4147-A177-3AD203B41FA5}">
                      <a16:colId xmlns:a16="http://schemas.microsoft.com/office/drawing/2014/main" val="2619189087"/>
                    </a:ext>
                  </a:extLst>
                </a:gridCol>
              </a:tblGrid>
              <a:tr h="459092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Sentinel Lymph Node Biopsy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198013"/>
                  </a:ext>
                </a:extLst>
              </a:tr>
              <a:tr h="9181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Substrate(s) used for </a:t>
                      </a:r>
                      <a:r>
                        <a:rPr lang="en-US" sz="1100" dirty="0" err="1">
                          <a:effectLst/>
                        </a:rPr>
                        <a:t>SLNBx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 the {BLANKLIST CH CLN:30424006::"NAC </a:t>
                      </a:r>
                      <a:r>
                        <a:rPr lang="en-US" sz="1100" dirty="0" err="1">
                          <a:effectLst/>
                        </a:rPr>
                        <a:t>Setting","Non</a:t>
                      </a:r>
                      <a:r>
                        <a:rPr lang="en-US" sz="1100" dirty="0">
                          <a:effectLst/>
                        </a:rPr>
                        <a:t>-NAC Setting"}: {BLANKLIST CH CLN:30424006::"</a:t>
                      </a:r>
                      <a:r>
                        <a:rPr lang="en-US" sz="1100" dirty="0" err="1">
                          <a:effectLst/>
                        </a:rPr>
                        <a:t>Dye","Radiotracer","Clips","Dye</a:t>
                      </a:r>
                      <a:r>
                        <a:rPr lang="en-US" sz="1100" dirty="0">
                          <a:effectLst/>
                        </a:rPr>
                        <a:t> and Radiotracer"}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15814264"/>
                  </a:ext>
                </a:extLst>
              </a:tr>
              <a:tr h="6121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All colored nodes or non-colored nodes at end of blue lymphatics were removed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{BLANKLIST CH CLN:30424006::"Yes","No","N/A"}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95015502"/>
                  </a:ext>
                </a:extLst>
              </a:tr>
              <a:tr h="4590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All significantly radioactive nodes were removed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{BLANKLIST CH CLN:30424006::"Yes","No","N/A"}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2005552"/>
                  </a:ext>
                </a:extLst>
              </a:tr>
              <a:tr h="4590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All palpably suspicious nodes were removed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{BLANKLIST CH CLN:30424006::"Yes","No","N/A"}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65570500"/>
                  </a:ext>
                </a:extLst>
              </a:tr>
              <a:tr h="3060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Clipped nodes were removed: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{BLANKLIST CH CLN:30424006::"</a:t>
                      </a:r>
                      <a:r>
                        <a:rPr lang="en-US" sz="1100" dirty="0" err="1">
                          <a:effectLst/>
                        </a:rPr>
                        <a:t>Yes","No","N</a:t>
                      </a:r>
                      <a:r>
                        <a:rPr lang="en-US" sz="1100" dirty="0">
                          <a:effectLst/>
                        </a:rPr>
                        <a:t>/A"}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6205363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E3EC4A8-1F55-B14B-8272-8496CCF09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200862"/>
              </p:ext>
            </p:extLst>
          </p:nvPr>
        </p:nvGraphicFramePr>
        <p:xfrm>
          <a:off x="5389242" y="2668960"/>
          <a:ext cx="3573689" cy="39451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7940">
                  <a:extLst>
                    <a:ext uri="{9D8B030D-6E8A-4147-A177-3AD203B41FA5}">
                      <a16:colId xmlns:a16="http://schemas.microsoft.com/office/drawing/2014/main" val="3511498785"/>
                    </a:ext>
                  </a:extLst>
                </a:gridCol>
                <a:gridCol w="1975749">
                  <a:extLst>
                    <a:ext uri="{9D8B030D-6E8A-4147-A177-3AD203B41FA5}">
                      <a16:colId xmlns:a16="http://schemas.microsoft.com/office/drawing/2014/main" val="3790537140"/>
                    </a:ext>
                  </a:extLst>
                </a:gridCol>
              </a:tblGrid>
              <a:tr h="45600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Axillary Dissection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84870"/>
                  </a:ext>
                </a:extLst>
              </a:tr>
              <a:tr h="9120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Resection performed within the boundaries of the axillary vein, chest wall (serratus anterior), and latissimus dorsi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{BLANKLIST CH CLN:30424006::"</a:t>
                      </a:r>
                      <a:r>
                        <a:rPr lang="en-US" sz="1100" dirty="0" err="1">
                          <a:effectLst/>
                        </a:rPr>
                        <a:t>Yes","No</a:t>
                      </a:r>
                      <a:r>
                        <a:rPr lang="en-US" sz="1100" dirty="0">
                          <a:effectLst/>
                        </a:rPr>
                        <a:t>"}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37500076"/>
                  </a:ext>
                </a:extLst>
              </a:tr>
              <a:tr h="7600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The long thoracic and thoracodorsal nerves were spared during dissection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{BLANKLIST CH CLN:30424006::"Yes","No","Not identified"}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62011404"/>
                  </a:ext>
                </a:extLst>
              </a:tr>
              <a:tr h="9120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Attempts were made to spare the intercostobrachial nerves during dissection if possible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{BLANKLIST CH CLN:30424006::"Yes","No"}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48278247"/>
                  </a:ext>
                </a:extLst>
              </a:tr>
              <a:tr h="6080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Were any level III nodes are removed? (If so then document why)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{BLANKLIST CH CLN:30424006::"Yes-***","No"}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091964"/>
                  </a:ext>
                </a:extLst>
              </a:tr>
            </a:tbl>
          </a:graphicData>
        </a:graphic>
      </p:graphicFrame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8B821631-1D0A-6447-9096-BD97E387C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9836" y="6492874"/>
            <a:ext cx="4138077" cy="3457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sz="1000" kern="120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© 2022 ILCC. Not for reuse or distribution without permission</a:t>
            </a:r>
          </a:p>
        </p:txBody>
      </p:sp>
      <p:pic>
        <p:nvPicPr>
          <p:cNvPr id="14" name="Content Placeholder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2A69A5E-DDDD-FF41-A9F9-9234F4DEB4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48" t="53772" r="83487" b="37683"/>
          <a:stretch/>
        </p:blipFill>
        <p:spPr>
          <a:xfrm>
            <a:off x="181069" y="365126"/>
            <a:ext cx="888999" cy="71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78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5094D-018C-4B4D-A87C-013B8C799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137" y="138008"/>
            <a:ext cx="6629025" cy="13255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5. Document your implementation plan (prepare for CoC Site Visits)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6917385-16C1-7540-BE68-07D8FA5B3B95}"/>
              </a:ext>
            </a:extLst>
          </p:cNvPr>
          <p:cNvGrpSpPr/>
          <p:nvPr/>
        </p:nvGrpSpPr>
        <p:grpSpPr>
          <a:xfrm>
            <a:off x="7593496" y="54018"/>
            <a:ext cx="1369435" cy="1132671"/>
            <a:chOff x="7052992" y="191036"/>
            <a:chExt cx="1855265" cy="1534504"/>
          </a:xfrm>
        </p:grpSpPr>
        <p:pic>
          <p:nvPicPr>
            <p:cNvPr id="5" name="Picture 4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id="{74DAB4A4-7529-8545-AF70-A92C2F672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92" y="191036"/>
              <a:ext cx="1855265" cy="753701"/>
            </a:xfrm>
            <a:prstGeom prst="rect">
              <a:avLst/>
            </a:prstGeom>
          </p:spPr>
        </p:pic>
        <p:pic>
          <p:nvPicPr>
            <p:cNvPr id="6" name="Picture 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8BDF997-7C41-1341-BCCA-CB7374E05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0093" y="1015720"/>
              <a:ext cx="1381062" cy="709820"/>
            </a:xfrm>
            <a:prstGeom prst="rect">
              <a:avLst/>
            </a:prstGeom>
          </p:spPr>
        </p:pic>
      </p:grp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2E83D6C-C5A1-F840-A0B1-8FDC0D02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0497" y="6375679"/>
            <a:ext cx="4138077" cy="3457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sz="1000" kern="120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© 2022 ILCC. Not for reuse or distribution without permission</a:t>
            </a:r>
          </a:p>
        </p:txBody>
      </p:sp>
      <p:pic>
        <p:nvPicPr>
          <p:cNvPr id="9" name="Content Placeholder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274BB02-BA0D-2746-AD23-7316EBCDC5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8" t="63523" r="83748" b="28334"/>
          <a:stretch/>
        </p:blipFill>
        <p:spPr>
          <a:xfrm>
            <a:off x="198004" y="457890"/>
            <a:ext cx="855134" cy="685800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789566B-4E37-1B44-A17B-F12019B91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360143"/>
              </p:ext>
            </p:extLst>
          </p:nvPr>
        </p:nvGraphicFramePr>
        <p:xfrm>
          <a:off x="603196" y="1743084"/>
          <a:ext cx="7937607" cy="468677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892398">
                  <a:extLst>
                    <a:ext uri="{9D8B030D-6E8A-4147-A177-3AD203B41FA5}">
                      <a16:colId xmlns:a16="http://schemas.microsoft.com/office/drawing/2014/main" val="1627927982"/>
                    </a:ext>
                  </a:extLst>
                </a:gridCol>
                <a:gridCol w="4045209">
                  <a:extLst>
                    <a:ext uri="{9D8B030D-6E8A-4147-A177-3AD203B41FA5}">
                      <a16:colId xmlns:a16="http://schemas.microsoft.com/office/drawing/2014/main" val="1411333620"/>
                    </a:ext>
                  </a:extLst>
                </a:gridCol>
              </a:tblGrid>
              <a:tr h="3120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Recommended Content for Implementation Plans for </a:t>
                      </a:r>
                      <a:r>
                        <a:rPr lang="en-US" sz="1400" dirty="0" err="1">
                          <a:effectLst/>
                        </a:rPr>
                        <a:t>CoC</a:t>
                      </a:r>
                      <a:r>
                        <a:rPr lang="en-US" sz="1400" dirty="0">
                          <a:effectLst/>
                        </a:rPr>
                        <a:t> Standards 5.3-5.6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36" marR="63836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ILCC’s Hospital Documentation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36" marR="63836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569441"/>
                  </a:ext>
                </a:extLst>
              </a:tr>
              <a:tr h="6241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1. Describe how the cancer committee reviewed the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CoC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Operative Standards, their intent, and the requirements, including the date of the meeting(s) at which this was discussed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36" marR="63836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200" u="none" dirty="0">
                          <a:effectLst/>
                        </a:rPr>
                        <a:t>Synoptic Reporting Charter 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Symbol" pitchFamily="2" charset="2"/>
                        <a:buChar char=""/>
                      </a:pPr>
                      <a:r>
                        <a:rPr lang="en-US" sz="1200" u="none" dirty="0">
                          <a:effectLst/>
                        </a:rPr>
                        <a:t>Cancer Committee Slides </a:t>
                      </a:r>
                      <a:endParaRPr lang="en-US" sz="12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36" marR="63836" marT="0" marB="0"/>
                </a:tc>
                <a:extLst>
                  <a:ext uri="{0D108BD9-81ED-4DB2-BD59-A6C34878D82A}">
                    <a16:rowId xmlns:a16="http://schemas.microsoft.com/office/drawing/2014/main" val="2281598587"/>
                  </a:ext>
                </a:extLst>
              </a:tr>
              <a:tr h="9944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2. Describe all education and training activities conducted or planned for surgeons, pathologists, and registrars for Standards 5.3-5.6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36" marR="63836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200" u="none" dirty="0">
                          <a:effectLst/>
                        </a:rPr>
                        <a:t>Synoptic Reporting Educational Handout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200" u="none" dirty="0">
                          <a:effectLst/>
                        </a:rPr>
                        <a:t>Meeting Agenda Template 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200" u="none" dirty="0">
                          <a:effectLst/>
                        </a:rPr>
                        <a:t>Log of Meeting Dates and Agendas 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Symbol" pitchFamily="2" charset="2"/>
                        <a:buChar char=""/>
                      </a:pPr>
                      <a:r>
                        <a:rPr lang="en-US" sz="1200" u="none" dirty="0">
                          <a:effectLst/>
                        </a:rPr>
                        <a:t>List of ILCC Synoptic Operative Reporting Meetings Attended</a:t>
                      </a:r>
                      <a:endParaRPr lang="en-US" sz="12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36" marR="63836" marT="0" marB="0"/>
                </a:tc>
                <a:extLst>
                  <a:ext uri="{0D108BD9-81ED-4DB2-BD59-A6C34878D82A}">
                    <a16:rowId xmlns:a16="http://schemas.microsoft.com/office/drawing/2014/main" val="2103237362"/>
                  </a:ext>
                </a:extLst>
              </a:tr>
              <a:tr h="4681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3. Describe any internal audit process undertaken or planned to review compliance levels prior to the site review (if applicable)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36" marR="63836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Symbol" pitchFamily="2" charset="2"/>
                        <a:buChar char=""/>
                      </a:pPr>
                      <a:r>
                        <a:rPr lang="en-US" sz="1200" u="none">
                          <a:effectLst/>
                        </a:rPr>
                        <a:t>Internal audit guidelines and processes</a:t>
                      </a:r>
                      <a:endParaRPr lang="en-US" sz="12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36" marR="63836" marT="0" marB="0"/>
                </a:tc>
                <a:extLst>
                  <a:ext uri="{0D108BD9-81ED-4DB2-BD59-A6C34878D82A}">
                    <a16:rowId xmlns:a16="http://schemas.microsoft.com/office/drawing/2014/main" val="3222191522"/>
                  </a:ext>
                </a:extLst>
              </a:tr>
              <a:tr h="13283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4. Describe any processes put in place or planned at your facility to facilitate synoptic reporting and data collection, including any coordination with IT, the surgery department, the registry, etc.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36" marR="63836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200" u="none" dirty="0">
                          <a:effectLst/>
                        </a:rPr>
                        <a:t>Description of Work Plan 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200" u="none" dirty="0">
                          <a:effectLst/>
                        </a:rPr>
                        <a:t>Log of Meeting Dates and Agendas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200" u="none" dirty="0">
                          <a:effectLst/>
                        </a:rPr>
                        <a:t>Policy and Procedure Template 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200" u="none" dirty="0">
                          <a:effectLst/>
                        </a:rPr>
                        <a:t>Draft Language for Inclusion in Medical Records Content Policy 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200" u="none" dirty="0">
                          <a:effectLst/>
                        </a:rPr>
                        <a:t>Synoptic Operative Report Content 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Symbol" pitchFamily="2" charset="2"/>
                        <a:buChar char=""/>
                      </a:pPr>
                      <a:r>
                        <a:rPr lang="en-US" sz="1200" u="none" dirty="0">
                          <a:effectLst/>
                        </a:rPr>
                        <a:t>Sample EMR Solution Screenshots </a:t>
                      </a:r>
                      <a:endParaRPr lang="en-US" sz="12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36" marR="63836" marT="0" marB="0"/>
                </a:tc>
                <a:extLst>
                  <a:ext uri="{0D108BD9-81ED-4DB2-BD59-A6C34878D82A}">
                    <a16:rowId xmlns:a16="http://schemas.microsoft.com/office/drawing/2014/main" val="2333579919"/>
                  </a:ext>
                </a:extLst>
              </a:tr>
              <a:tr h="6241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5. Outline the implemented or planned approach for synoptic reporting for Standards 5.3-5.6 and proposed timeline for complete implementation by January 1, 2023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36" marR="63836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200" u="none" dirty="0">
                          <a:effectLst/>
                        </a:rPr>
                        <a:t>Description of Work Plan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200" u="none" dirty="0">
                          <a:effectLst/>
                        </a:rPr>
                        <a:t>Synoptic Operative Report Content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Symbol" pitchFamily="2" charset="2"/>
                        <a:buChar char=""/>
                      </a:pPr>
                      <a:r>
                        <a:rPr lang="en-US" sz="1200" u="none" dirty="0">
                          <a:effectLst/>
                        </a:rPr>
                        <a:t>ILCC Timeline </a:t>
                      </a:r>
                      <a:endParaRPr lang="en-US" sz="12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36" marR="63836" marT="0" marB="0"/>
                </a:tc>
                <a:extLst>
                  <a:ext uri="{0D108BD9-81ED-4DB2-BD59-A6C34878D82A}">
                    <a16:rowId xmlns:a16="http://schemas.microsoft.com/office/drawing/2014/main" val="4032656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471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5094D-018C-4B4D-A87C-013B8C799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137" y="138008"/>
            <a:ext cx="7044115" cy="1325563"/>
          </a:xfrm>
        </p:spPr>
        <p:txBody>
          <a:bodyPr>
            <a:normAutofit/>
          </a:bodyPr>
          <a:lstStyle/>
          <a:p>
            <a:r>
              <a:rPr lang="en-US" sz="4000" dirty="0"/>
              <a:t>5. Document your implementation plans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6917385-16C1-7540-BE68-07D8FA5B3B95}"/>
              </a:ext>
            </a:extLst>
          </p:cNvPr>
          <p:cNvGrpSpPr/>
          <p:nvPr/>
        </p:nvGrpSpPr>
        <p:grpSpPr>
          <a:xfrm>
            <a:off x="7593496" y="54018"/>
            <a:ext cx="1369435" cy="1132671"/>
            <a:chOff x="7052992" y="191036"/>
            <a:chExt cx="1855265" cy="1534504"/>
          </a:xfrm>
        </p:grpSpPr>
        <p:pic>
          <p:nvPicPr>
            <p:cNvPr id="5" name="Picture 4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id="{74DAB4A4-7529-8545-AF70-A92C2F672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92" y="191036"/>
              <a:ext cx="1855265" cy="753701"/>
            </a:xfrm>
            <a:prstGeom prst="rect">
              <a:avLst/>
            </a:prstGeom>
          </p:spPr>
        </p:pic>
        <p:pic>
          <p:nvPicPr>
            <p:cNvPr id="6" name="Picture 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8BDF997-7C41-1341-BCCA-CB7374E05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0093" y="1015720"/>
              <a:ext cx="1381062" cy="709820"/>
            </a:xfrm>
            <a:prstGeom prst="rect">
              <a:avLst/>
            </a:prstGeom>
          </p:spPr>
        </p:pic>
      </p:grp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2E83D6C-C5A1-F840-A0B1-8FDC0D02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0497" y="6375679"/>
            <a:ext cx="4138077" cy="3457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sz="1000" kern="120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© 2022 ILCC. Not for reuse or distribution without permission</a:t>
            </a:r>
          </a:p>
        </p:txBody>
      </p:sp>
      <p:pic>
        <p:nvPicPr>
          <p:cNvPr id="9" name="Content Placeholder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274BB02-BA0D-2746-AD23-7316EBCDC5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8" t="63523" r="83748" b="28334"/>
          <a:stretch/>
        </p:blipFill>
        <p:spPr>
          <a:xfrm>
            <a:off x="198004" y="457890"/>
            <a:ext cx="855134" cy="685800"/>
          </a:xfrm>
          <a:prstGeom prst="rect">
            <a:avLst/>
          </a:prstGeom>
        </p:spPr>
      </p:pic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C69B4CB-6621-3C4E-8402-4EC843EBF9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225" y="1463572"/>
            <a:ext cx="4835748" cy="3638516"/>
          </a:xfrm>
          <a:prstGeom prst="rect">
            <a:avLst/>
          </a:prstGeom>
        </p:spPr>
      </p:pic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68EA4A03-BB52-7D4F-8DC3-B3F572EA98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1313" y="2030397"/>
            <a:ext cx="5257171" cy="363851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4" name="Picture 13" descr="Application, table&#10;&#10;Description automatically generated">
            <a:extLst>
              <a:ext uri="{FF2B5EF4-FFF2-40B4-BE49-F238E27FC236}">
                <a16:creationId xmlns:a16="http://schemas.microsoft.com/office/drawing/2014/main" id="{9CDDFCD1-5BD7-F444-9FBA-F1BEC188DC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6284" y="2606433"/>
            <a:ext cx="3571633" cy="363851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016750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5094D-018C-4B4D-A87C-013B8C799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890" y="86831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6. Track compliance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07EA0CE-A666-5843-B840-988328E50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Analytic tools</a:t>
            </a:r>
          </a:p>
          <a:p>
            <a:pPr lvl="0"/>
            <a:endParaRPr lang="en-US" dirty="0"/>
          </a:p>
          <a:p>
            <a:r>
              <a:rPr lang="en-US" dirty="0" err="1"/>
              <a:t>CoC</a:t>
            </a:r>
            <a:r>
              <a:rPr lang="en-US" dirty="0"/>
              <a:t> case identification </a:t>
            </a:r>
            <a:r>
              <a:rPr lang="en-US" dirty="0" err="1"/>
              <a:t>tipsheets</a:t>
            </a:r>
            <a:r>
              <a:rPr lang="en-US" dirty="0"/>
              <a:t> for registrars</a:t>
            </a:r>
          </a:p>
          <a:p>
            <a:endParaRPr lang="en-US" dirty="0"/>
          </a:p>
          <a:p>
            <a:r>
              <a:rPr lang="en-US" dirty="0"/>
              <a:t>Data feedback mechanisms</a:t>
            </a:r>
          </a:p>
          <a:p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2E83D6C-C5A1-F840-A0B1-8FDC0D02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 fontScale="92500"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sz="1000" kern="120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© 2022 ILCC. Not for reuse or distribution without permission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6917385-16C1-7540-BE68-07D8FA5B3B95}"/>
              </a:ext>
            </a:extLst>
          </p:cNvPr>
          <p:cNvGrpSpPr/>
          <p:nvPr/>
        </p:nvGrpSpPr>
        <p:grpSpPr>
          <a:xfrm>
            <a:off x="7593496" y="54018"/>
            <a:ext cx="1369435" cy="1132671"/>
            <a:chOff x="7052992" y="191036"/>
            <a:chExt cx="1855265" cy="1534504"/>
          </a:xfrm>
        </p:grpSpPr>
        <p:pic>
          <p:nvPicPr>
            <p:cNvPr id="5" name="Picture 4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id="{74DAB4A4-7529-8545-AF70-A92C2F672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92" y="191036"/>
              <a:ext cx="1855265" cy="753701"/>
            </a:xfrm>
            <a:prstGeom prst="rect">
              <a:avLst/>
            </a:prstGeom>
          </p:spPr>
        </p:pic>
        <p:pic>
          <p:nvPicPr>
            <p:cNvPr id="6" name="Picture 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8BDF997-7C41-1341-BCCA-CB7374E05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0093" y="1015720"/>
              <a:ext cx="1381062" cy="709820"/>
            </a:xfrm>
            <a:prstGeom prst="rect">
              <a:avLst/>
            </a:prstGeom>
          </p:spPr>
        </p:pic>
      </p:grpSp>
      <p:pic>
        <p:nvPicPr>
          <p:cNvPr id="10" name="Content Placeholder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D9AB672-61DF-D045-AB4D-4A2BE13434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47" t="75027" r="83779" b="16616"/>
          <a:stretch/>
        </p:blipFill>
        <p:spPr>
          <a:xfrm>
            <a:off x="311285" y="397706"/>
            <a:ext cx="850605" cy="70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28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93101-12C7-9D46-A9D6-FADCC5815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" y="272016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i="1" dirty="0"/>
              <a:t>Visit the *new* </a:t>
            </a:r>
            <a:r>
              <a:rPr lang="en-US" sz="4000" b="1" dirty="0" err="1">
                <a:solidFill>
                  <a:srgbClr val="0070C0"/>
                </a:solidFill>
                <a:latin typeface="+mn-lt"/>
              </a:rPr>
              <a:t>ilcancer.org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i="1" dirty="0"/>
              <a:t>to access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3E0A7C37-6A51-AC48-BCA4-A6CA3E274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7" y="1563757"/>
            <a:ext cx="8930905" cy="4929117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3" name="Picture 1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0C0627D-6E66-864A-995A-360DB9C90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496" y="54018"/>
            <a:ext cx="1369435" cy="556333"/>
          </a:xfrm>
          <a:prstGeom prst="rect">
            <a:avLst/>
          </a:prstGeom>
        </p:spPr>
      </p:pic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1BDC7DE3-4969-8F4A-B8DB-E55C59DE8C51}"/>
              </a:ext>
            </a:extLst>
          </p:cNvPr>
          <p:cNvCxnSpPr/>
          <p:nvPr/>
        </p:nvCxnSpPr>
        <p:spPr>
          <a:xfrm>
            <a:off x="2531165" y="1405767"/>
            <a:ext cx="874644" cy="569844"/>
          </a:xfrm>
          <a:prstGeom prst="curvedConnector3">
            <a:avLst>
              <a:gd name="adj1" fmla="val 27273"/>
            </a:avLst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027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0CF231C-2730-3B4E-89A9-E6BE8CB2D6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70" y="816215"/>
            <a:ext cx="8905461" cy="4783421"/>
          </a:xfrm>
          <a:ln>
            <a:solidFill>
              <a:schemeClr val="tx2"/>
            </a:solidFill>
          </a:ln>
        </p:spPr>
      </p:pic>
      <p:pic>
        <p:nvPicPr>
          <p:cNvPr id="8" name="Content Placeholder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4CDE240-F4A9-5C48-8F90-9A2693C01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429" y="1789043"/>
            <a:ext cx="1899302" cy="2486716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A picture containing text, sign, outdoor, red&#10;&#10;Description automatically generated">
            <a:extLst>
              <a:ext uri="{FF2B5EF4-FFF2-40B4-BE49-F238E27FC236}">
                <a16:creationId xmlns:a16="http://schemas.microsoft.com/office/drawing/2014/main" id="{4B955ADE-3F05-B940-8DA7-E309C0516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403774" y="2449512"/>
            <a:ext cx="1342611" cy="7515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C5AF4B-AD5C-4E47-B9A1-E262471363F2}"/>
              </a:ext>
            </a:extLst>
          </p:cNvPr>
          <p:cNvSpPr txBox="1"/>
          <p:nvPr/>
        </p:nvSpPr>
        <p:spPr>
          <a:xfrm>
            <a:off x="1957182" y="5263321"/>
            <a:ext cx="4991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www.pngall.com/coming-soon-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/3.0/"/>
              </a:rPr>
              <a:t>CC BY-NC</a:t>
            </a:r>
            <a:endParaRPr lang="en-US" sz="9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5550FD-E00F-4A9D-BD42-63637ACE5CDD}"/>
              </a:ext>
            </a:extLst>
          </p:cNvPr>
          <p:cNvSpPr/>
          <p:nvPr/>
        </p:nvSpPr>
        <p:spPr>
          <a:xfrm>
            <a:off x="1957182" y="5333516"/>
            <a:ext cx="2850208" cy="141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90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1" y="2000250"/>
            <a:ext cx="6165056" cy="3231425"/>
          </a:xfrm>
        </p:spPr>
        <p:txBody>
          <a:bodyPr>
            <a:normAutofit/>
          </a:bodyPr>
          <a:lstStyle/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7" name="AutoShape 2" descr="Figure 2. Requirements for Standards 5.3-5.6: Compliance and Site Reviews ">
            <a:extLst>
              <a:ext uri="{FF2B5EF4-FFF2-40B4-BE49-F238E27FC236}">
                <a16:creationId xmlns:a16="http://schemas.microsoft.com/office/drawing/2014/main" id="{B218D2D3-FC95-4C0B-B624-DA95F576B4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3D6C479-8A1E-664A-B28A-AE3A63845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657846"/>
            <a:ext cx="3086100" cy="273844"/>
          </a:xfrm>
        </p:spPr>
        <p:txBody>
          <a:bodyPr/>
          <a:lstStyle/>
          <a:p>
            <a:pPr>
              <a:defRPr/>
            </a:pPr>
            <a:r>
              <a:rPr lang="en-US" sz="750">
                <a:solidFill>
                  <a:schemeClr val="bg2">
                    <a:lumMod val="25000"/>
                  </a:schemeClr>
                </a:solidFill>
                <a:latin typeface="Calibri"/>
              </a:rPr>
              <a:t>© 2021 ILCC. Not for reuse or distribution without permission</a:t>
            </a:r>
            <a:endParaRPr lang="en-US" sz="750" dirty="0">
              <a:solidFill>
                <a:schemeClr val="bg2">
                  <a:lumMod val="25000"/>
                </a:schemeClr>
              </a:solidFill>
              <a:latin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4EFE60-C583-464D-B271-FED4F2526865}"/>
              </a:ext>
            </a:extLst>
          </p:cNvPr>
          <p:cNvGrpSpPr/>
          <p:nvPr/>
        </p:nvGrpSpPr>
        <p:grpSpPr>
          <a:xfrm>
            <a:off x="7593496" y="54018"/>
            <a:ext cx="1369435" cy="1132671"/>
            <a:chOff x="7052992" y="191036"/>
            <a:chExt cx="1855265" cy="153450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E76C399-912F-CE43-9D09-53DB72C7B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92" y="191036"/>
              <a:ext cx="1855265" cy="753701"/>
            </a:xfrm>
            <a:prstGeom prst="rect">
              <a:avLst/>
            </a:prstGeom>
          </p:spPr>
        </p:pic>
        <p:pic>
          <p:nvPicPr>
            <p:cNvPr id="12" name="Picture 1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DBDD5F5-A19E-7241-9C35-220E451D0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0093" y="1015720"/>
              <a:ext cx="1381062" cy="709820"/>
            </a:xfrm>
            <a:prstGeom prst="rect">
              <a:avLst/>
            </a:prstGeom>
          </p:spPr>
        </p:pic>
      </p:grpSp>
      <p:sp>
        <p:nvSpPr>
          <p:cNvPr id="14" name="Title 13">
            <a:extLst>
              <a:ext uri="{FF2B5EF4-FFF2-40B4-BE49-F238E27FC236}">
                <a16:creationId xmlns:a16="http://schemas.microsoft.com/office/drawing/2014/main" id="{51B441EA-9AD5-994F-91D5-9B3EBB714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779" y="256995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ILCC</a:t>
            </a:r>
            <a:r>
              <a:rPr lang="en-US" b="1"/>
              <a:t>/ISQIC Project</a:t>
            </a:r>
            <a:br>
              <a:rPr lang="en-US" b="1" dirty="0"/>
            </a:br>
            <a:r>
              <a:rPr lang="en-US" b="1" dirty="0"/>
              <a:t>Implementation Timeline</a:t>
            </a:r>
          </a:p>
        </p:txBody>
      </p:sp>
      <p:pic>
        <p:nvPicPr>
          <p:cNvPr id="13" name="Picture 4" descr="Figure 2. Requirements for Standards 5.3-5.6: Compliance and Site Reviews ">
            <a:extLst>
              <a:ext uri="{FF2B5EF4-FFF2-40B4-BE49-F238E27FC236}">
                <a16:creationId xmlns:a16="http://schemas.microsoft.com/office/drawing/2014/main" id="{0A92ED1A-F83B-4ED6-8ED6-60498ED9CE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60"/>
          <a:stretch/>
        </p:blipFill>
        <p:spPr bwMode="auto">
          <a:xfrm>
            <a:off x="2323373" y="5338513"/>
            <a:ext cx="4268654" cy="132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963B1D-63F3-9B40-9AD1-30C1F95A75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62" t="22223" r="1980" b="6666"/>
          <a:stretch/>
        </p:blipFill>
        <p:spPr>
          <a:xfrm>
            <a:off x="121276" y="1557710"/>
            <a:ext cx="8921167" cy="37979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E9043F-317E-49F3-8B95-792122CDB480}"/>
              </a:ext>
            </a:extLst>
          </p:cNvPr>
          <p:cNvSpPr txBox="1"/>
          <p:nvPr/>
        </p:nvSpPr>
        <p:spPr>
          <a:xfrm>
            <a:off x="3974480" y="3114392"/>
            <a:ext cx="9777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 Black" panose="020B0A04020102020204" pitchFamily="34" charset="0"/>
              </a:rPr>
              <a:t>MARCH</a:t>
            </a:r>
          </a:p>
        </p:txBody>
      </p:sp>
    </p:spTree>
    <p:extLst>
      <p:ext uri="{BB962C8B-B14F-4D97-AF65-F5344CB8AC3E}">
        <p14:creationId xmlns:p14="http://schemas.microsoft.com/office/powerpoint/2010/main" val="3816743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54184-B773-4848-AD57-724C034CF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512" y="324637"/>
            <a:ext cx="7886700" cy="1325563"/>
          </a:xfrm>
        </p:spPr>
        <p:txBody>
          <a:bodyPr/>
          <a:lstStyle/>
          <a:p>
            <a:r>
              <a:rPr lang="en-US" b="1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1C85E-9400-D047-BA5D-B99C79AE5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3757"/>
            <a:ext cx="7886700" cy="4613206"/>
          </a:xfrm>
        </p:spPr>
        <p:txBody>
          <a:bodyPr>
            <a:normAutofit/>
          </a:bodyPr>
          <a:lstStyle/>
          <a:p>
            <a:r>
              <a:rPr lang="en-US" sz="2400" dirty="0"/>
              <a:t>What toolkit resources do you think will be most helpful to your hospital?</a:t>
            </a:r>
          </a:p>
          <a:p>
            <a:r>
              <a:rPr lang="en-US" sz="2400" dirty="0"/>
              <a:t>What other resources do you need to implement the synoptic operative reporting standards?</a:t>
            </a:r>
          </a:p>
          <a:p>
            <a:r>
              <a:rPr lang="en-US" sz="2400" dirty="0"/>
              <a:t>What implementation option have you chosen / are you considering?</a:t>
            </a:r>
          </a:p>
          <a:p>
            <a:r>
              <a:rPr lang="en-US" sz="2400" dirty="0"/>
              <a:t>What are some of the barriers you are facing or anticipate facing with implementing synoptic operative reporting at your hospital?</a:t>
            </a:r>
          </a:p>
          <a:p>
            <a:r>
              <a:rPr lang="en-US" sz="2400" dirty="0"/>
              <a:t>Who do you need to engage at your hospital as part of your QI team?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B3AF4F3-8CB4-3A46-8906-F34FFEBDC6A3}"/>
              </a:ext>
            </a:extLst>
          </p:cNvPr>
          <p:cNvSpPr txBox="1">
            <a:spLocks/>
          </p:cNvSpPr>
          <p:nvPr/>
        </p:nvSpPr>
        <p:spPr>
          <a:xfrm>
            <a:off x="3028950" y="652092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750">
                <a:solidFill>
                  <a:schemeClr val="bg2">
                    <a:lumMod val="25000"/>
                  </a:schemeClr>
                </a:solidFill>
                <a:latin typeface="Calibri"/>
              </a:rPr>
              <a:t>© 2021 ILCC. Not for reuse or distribution without permission</a:t>
            </a:r>
            <a:endParaRPr lang="en-US" sz="750" dirty="0">
              <a:solidFill>
                <a:schemeClr val="bg2">
                  <a:lumMod val="25000"/>
                </a:schemeClr>
              </a:solidFill>
              <a:latin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B8E8EA8-9F1B-FF48-94DB-B8E1618343C9}"/>
              </a:ext>
            </a:extLst>
          </p:cNvPr>
          <p:cNvGrpSpPr/>
          <p:nvPr/>
        </p:nvGrpSpPr>
        <p:grpSpPr>
          <a:xfrm>
            <a:off x="7593496" y="54018"/>
            <a:ext cx="1369435" cy="1132671"/>
            <a:chOff x="7052992" y="191036"/>
            <a:chExt cx="1855265" cy="153450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25D4AC3-90F9-D64D-B1A8-2BAC4573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92" y="191036"/>
              <a:ext cx="1855265" cy="753701"/>
            </a:xfrm>
            <a:prstGeom prst="rect">
              <a:avLst/>
            </a:prstGeom>
          </p:spPr>
        </p:pic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F9D1D0E-C598-274B-BD63-B191194B7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0093" y="1015720"/>
              <a:ext cx="1381062" cy="709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7567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06B5E-879D-D645-9F5A-F55D5225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78765"/>
            <a:ext cx="7886700" cy="1325563"/>
          </a:xfrm>
        </p:spPr>
        <p:txBody>
          <a:bodyPr/>
          <a:lstStyle/>
          <a:p>
            <a:r>
              <a:rPr lang="en-US" dirty="0"/>
              <a:t>Housekeeping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5A0FA5BA-2F27-4EC9-901A-BFEDEC674A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3617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6FA010A8-E6A4-964B-AABF-D8CDAD46524D}"/>
              </a:ext>
            </a:extLst>
          </p:cNvPr>
          <p:cNvGrpSpPr/>
          <p:nvPr/>
        </p:nvGrpSpPr>
        <p:grpSpPr>
          <a:xfrm>
            <a:off x="7593496" y="54018"/>
            <a:ext cx="1369435" cy="1132671"/>
            <a:chOff x="7052992" y="191036"/>
            <a:chExt cx="1855265" cy="153450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4A2D7D0-C45B-FB41-BB46-A410E8D05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92" y="191036"/>
              <a:ext cx="1855265" cy="753701"/>
            </a:xfrm>
            <a:prstGeom prst="rect">
              <a:avLst/>
            </a:prstGeom>
          </p:spPr>
        </p:pic>
        <p:pic>
          <p:nvPicPr>
            <p:cNvPr id="9" name="Picture 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3310850-ADB1-A04B-A259-6114667E9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90093" y="1015720"/>
              <a:ext cx="1381062" cy="709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5690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CFE3C-915E-D747-A864-54C297F46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C26DB-8F73-E54B-804B-9E54CD26A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954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/>
              <a:t>ILCC Teams: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Let us know what implementation option you have selected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Let us know what other resources you need to succeed</a:t>
            </a:r>
          </a:p>
          <a:p>
            <a:pPr marL="914400" lvl="2" indent="0">
              <a:buNone/>
            </a:pPr>
            <a:endParaRPr lang="en-US" dirty="0"/>
          </a:p>
          <a:p>
            <a:pPr marL="12700" lvl="2" indent="0">
              <a:buNone/>
            </a:pPr>
            <a:r>
              <a:rPr lang="en-US" b="1" u="sng" dirty="0"/>
              <a:t>Coordinating Center:</a:t>
            </a:r>
          </a:p>
          <a:p>
            <a:pPr marL="469900" lvl="2" indent="-457200">
              <a:buFont typeface="+mj-lt"/>
              <a:buAutoNum type="arabicPeriod"/>
            </a:pPr>
            <a:r>
              <a:rPr lang="en-US" dirty="0"/>
              <a:t>Toolkit will be released soon on ilcancer.org</a:t>
            </a:r>
          </a:p>
          <a:p>
            <a:pPr marL="927100" lvl="3" indent="-457200"/>
            <a:r>
              <a:rPr lang="en-US" dirty="0"/>
              <a:t>We will send out an announcement along with the release</a:t>
            </a:r>
          </a:p>
          <a:p>
            <a:pPr marL="927100" lvl="3" indent="-457200"/>
            <a:endParaRPr lang="en-US" dirty="0"/>
          </a:p>
          <a:p>
            <a:pPr marL="927100" lvl="3" indent="-457200"/>
            <a:endParaRPr lang="en-US" b="1" dirty="0"/>
          </a:p>
          <a:p>
            <a:pPr marL="469900" lvl="2" indent="-457200"/>
            <a:r>
              <a:rPr lang="en-US" b="1" dirty="0"/>
              <a:t>If you have not signed up yet, but would like to participate, please email us (</a:t>
            </a:r>
            <a:r>
              <a:rPr lang="en-US" b="1" dirty="0">
                <a:hlinkClick r:id="rId2"/>
              </a:rPr>
              <a:t>ayang@ilcancer.org</a:t>
            </a:r>
            <a:r>
              <a:rPr lang="en-US" b="1" dirty="0"/>
              <a:t>, </a:t>
            </a:r>
            <a:r>
              <a:rPr lang="en-US" b="1" dirty="0">
                <a:hlinkClick r:id="rId3"/>
              </a:rPr>
              <a:t>info@ilcancer.org</a:t>
            </a:r>
            <a:r>
              <a:rPr lang="en-US" b="1" dirty="0"/>
              <a:t>) 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F9B709F-62C3-0E47-92EB-C16E7249417F}"/>
              </a:ext>
            </a:extLst>
          </p:cNvPr>
          <p:cNvSpPr txBox="1">
            <a:spLocks/>
          </p:cNvSpPr>
          <p:nvPr/>
        </p:nvSpPr>
        <p:spPr>
          <a:xfrm>
            <a:off x="3028950" y="652092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2021 ILCC. Not for reuse or distribution without permission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47BAFBF-A891-1147-AF0C-3FDC5BDA55BB}"/>
              </a:ext>
            </a:extLst>
          </p:cNvPr>
          <p:cNvGrpSpPr/>
          <p:nvPr/>
        </p:nvGrpSpPr>
        <p:grpSpPr>
          <a:xfrm>
            <a:off x="7593496" y="54018"/>
            <a:ext cx="1369435" cy="1132671"/>
            <a:chOff x="7052992" y="191036"/>
            <a:chExt cx="1855265" cy="153450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B5C4457-77CC-C64C-8229-EAB264A48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92" y="191036"/>
              <a:ext cx="1855265" cy="753701"/>
            </a:xfrm>
            <a:prstGeom prst="rect">
              <a:avLst/>
            </a:prstGeom>
          </p:spPr>
        </p:pic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C936794-F464-E445-A83A-6BB87C4E3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0093" y="1015720"/>
              <a:ext cx="1381062" cy="709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0519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654922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19738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464" y="312116"/>
            <a:ext cx="4147457" cy="1325563"/>
          </a:xfrm>
        </p:spPr>
        <p:txBody>
          <a:bodyPr>
            <a:normAutofit/>
          </a:bodyPr>
          <a:lstStyle/>
          <a:p>
            <a:r>
              <a:rPr lang="en-US" b="1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69" y="1521205"/>
            <a:ext cx="3943352" cy="54002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Tony Yang, MD, MS</a:t>
            </a:r>
          </a:p>
          <a:p>
            <a:pPr marL="0" indent="0">
              <a:buNone/>
            </a:pPr>
            <a:r>
              <a:rPr lang="en-US" sz="1800" dirty="0"/>
              <a:t>Director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Brianna D’Orazio, MPH</a:t>
            </a:r>
          </a:p>
          <a:p>
            <a:pPr marL="0" indent="0">
              <a:buNone/>
            </a:pPr>
            <a:r>
              <a:rPr lang="en-US" sz="1800" dirty="0"/>
              <a:t>Administrative Coordinator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John Slocum, MPH</a:t>
            </a:r>
          </a:p>
          <a:p>
            <a:pPr marL="0" indent="0">
              <a:buNone/>
            </a:pPr>
            <a:r>
              <a:rPr lang="en-US" sz="1800" dirty="0"/>
              <a:t>Project Coordinator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Reach us at </a:t>
            </a:r>
            <a:r>
              <a:rPr lang="en-US" sz="1800" b="1" dirty="0">
                <a:hlinkClick r:id="rId2"/>
              </a:rPr>
              <a:t>info@ilcancer.org</a:t>
            </a:r>
            <a:r>
              <a:rPr lang="en-US" sz="1800" b="1" dirty="0"/>
              <a:t>, </a:t>
            </a:r>
            <a:r>
              <a:rPr lang="en-US" sz="1800" b="1" dirty="0">
                <a:hlinkClick r:id="rId3"/>
              </a:rPr>
              <a:t>ayang@ilcancer.org</a:t>
            </a:r>
            <a:r>
              <a:rPr lang="en-US" sz="1800" b="1" dirty="0"/>
              <a:t>  </a:t>
            </a:r>
          </a:p>
          <a:p>
            <a:pPr marL="0" indent="0">
              <a:buNone/>
            </a:pPr>
            <a:r>
              <a:rPr lang="en-US" sz="1800" b="1" dirty="0"/>
              <a:t>Website: </a:t>
            </a:r>
            <a:r>
              <a:rPr lang="en-US" sz="1800" b="1" dirty="0">
                <a:hlinkClick r:id="rId4"/>
              </a:rPr>
              <a:t>ilcancer.org</a:t>
            </a:r>
            <a:endParaRPr lang="en-US" sz="16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3231D1-CD96-7944-9AC1-2CA5EB560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355" y="3142699"/>
            <a:ext cx="2952366" cy="1203089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1760F29E-9F8E-E845-8900-CEE882FA81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1926" y="4532243"/>
            <a:ext cx="2007795" cy="1036108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E9A7075-09CE-D348-BB2D-F35687E31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37214" y="6356350"/>
            <a:ext cx="3412671" cy="365125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2021 ILCC. Not for reuse or distribution without permission</a:t>
            </a:r>
          </a:p>
        </p:txBody>
      </p:sp>
    </p:spTree>
    <p:extLst>
      <p:ext uri="{BB962C8B-B14F-4D97-AF65-F5344CB8AC3E}">
        <p14:creationId xmlns:p14="http://schemas.microsoft.com/office/powerpoint/2010/main" val="3838995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3804C-3F4A-454D-8E45-FD4F96949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61104-5AD4-5F46-93E5-EB46027990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6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0710" y="620216"/>
            <a:ext cx="6115049" cy="857250"/>
          </a:xfrm>
        </p:spPr>
        <p:txBody>
          <a:bodyPr>
            <a:noAutofit/>
          </a:bodyPr>
          <a:lstStyle/>
          <a:p>
            <a:pPr algn="l"/>
            <a:r>
              <a:rPr lang="en-US" sz="4000" b="1" dirty="0"/>
              <a:t>New CoC Operative Reporting Standards</a:t>
            </a:r>
            <a:endParaRPr lang="en-US" sz="4000" b="1" u="sn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22383" y="3832429"/>
            <a:ext cx="5424507" cy="2511619"/>
          </a:xfrm>
        </p:spPr>
        <p:txBody>
          <a:bodyPr>
            <a:normAutofit fontScale="92500" lnSpcReduction="20000"/>
          </a:bodyPr>
          <a:lstStyle/>
          <a:p>
            <a:pPr marL="129779" indent="-129779"/>
            <a:r>
              <a:rPr lang="en-US" sz="2250" dirty="0"/>
              <a:t>Intent:</a:t>
            </a:r>
          </a:p>
          <a:p>
            <a:pPr marL="342900" lvl="1" indent="-215504"/>
            <a:r>
              <a:rPr lang="en-US" sz="2250" dirty="0"/>
              <a:t>Improve documentation accuracy, consistency, efficiency</a:t>
            </a:r>
          </a:p>
          <a:p>
            <a:pPr marL="342900" lvl="1" indent="-215504"/>
            <a:r>
              <a:rPr lang="en-US" sz="2250" dirty="0"/>
              <a:t>Improve efficiency of data abstraction, measurement of quality</a:t>
            </a:r>
          </a:p>
          <a:p>
            <a:pPr marL="342900" lvl="1" indent="-215504"/>
            <a:endParaRPr lang="en-US" dirty="0"/>
          </a:p>
          <a:p>
            <a:pPr marL="127397" indent="-127397"/>
            <a:r>
              <a:rPr lang="en-US" i="1" dirty="0"/>
              <a:t> Very different from most current practice</a:t>
            </a: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822384" y="1841500"/>
            <a:ext cx="7688331" cy="330480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50" b="1" u="sng" dirty="0"/>
          </a:p>
          <a:p>
            <a:pPr marL="127397" indent="-127397"/>
            <a:r>
              <a:rPr lang="en-US" sz="2400" b="1" u="sng" dirty="0"/>
              <a:t>Synoptic formatting</a:t>
            </a:r>
            <a:r>
              <a:rPr lang="en-US" sz="2400" b="1" dirty="0"/>
              <a:t> of cancer surgery operative reports</a:t>
            </a:r>
          </a:p>
          <a:p>
            <a:pPr marL="342900" lvl="1" indent="-215504"/>
            <a:r>
              <a:rPr lang="en-US" sz="2000" dirty="0"/>
              <a:t>Will now be required for cancer program accreditation</a:t>
            </a:r>
          </a:p>
          <a:p>
            <a:pPr marL="127397" indent="-127397"/>
            <a:r>
              <a:rPr lang="en-US" sz="2400" b="1" dirty="0"/>
              <a:t>New way to format, input data for important components of cancer operations (specific data in defined fields)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71BE9F3-3099-4144-B015-F77969522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20924"/>
            <a:ext cx="3086100" cy="273844"/>
          </a:xfrm>
        </p:spPr>
        <p:txBody>
          <a:bodyPr/>
          <a:lstStyle/>
          <a:p>
            <a:pPr>
              <a:defRPr/>
            </a:pPr>
            <a:r>
              <a:rPr lang="en-US" sz="750" dirty="0">
                <a:solidFill>
                  <a:schemeClr val="bg2">
                    <a:lumMod val="25000"/>
                  </a:schemeClr>
                </a:solidFill>
                <a:latin typeface="Calibri"/>
              </a:rPr>
              <a:t>© 2021 ILCC. Not for reuse or distribution without permission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538C7D-0625-4E49-8DE5-2F429D2D9677}"/>
              </a:ext>
            </a:extLst>
          </p:cNvPr>
          <p:cNvSpPr txBox="1"/>
          <p:nvPr/>
        </p:nvSpPr>
        <p:spPr>
          <a:xfrm>
            <a:off x="6694300" y="5996936"/>
            <a:ext cx="1855266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/>
              <a:t>https://www.facs.org/quality-programs/cancer/news/program-requirements-091620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0CFC1E-AC46-AD45-8BB0-66CE2B77E8F0}"/>
              </a:ext>
            </a:extLst>
          </p:cNvPr>
          <p:cNvGrpSpPr/>
          <p:nvPr/>
        </p:nvGrpSpPr>
        <p:grpSpPr>
          <a:xfrm>
            <a:off x="6535677" y="3864040"/>
            <a:ext cx="1785938" cy="1961834"/>
            <a:chOff x="5720444" y="3394496"/>
            <a:chExt cx="2381250" cy="261577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85DEA86-EE7B-E940-9CE3-2B511D71B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0444" y="3429000"/>
              <a:ext cx="2381250" cy="2581275"/>
            </a:xfrm>
            <a:prstGeom prst="rect">
              <a:avLst/>
            </a:prstGeom>
          </p:spPr>
        </p:pic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C7F81681-66F2-1D4F-888E-9765D624E15A}"/>
                </a:ext>
              </a:extLst>
            </p:cNvPr>
            <p:cNvSpPr/>
            <p:nvPr/>
          </p:nvSpPr>
          <p:spPr>
            <a:xfrm>
              <a:off x="5720444" y="4192438"/>
              <a:ext cx="1059918" cy="181783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4C7192A0-0BD3-704B-A9CC-FF19DA50C795}"/>
                </a:ext>
              </a:extLst>
            </p:cNvPr>
            <p:cNvSpPr/>
            <p:nvPr/>
          </p:nvSpPr>
          <p:spPr>
            <a:xfrm rot="5400000">
              <a:off x="5933382" y="3181558"/>
              <a:ext cx="763437" cy="118931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AC5BD1D-E698-1740-A815-9454A9C0B787}"/>
                </a:ext>
              </a:extLst>
            </p:cNvPr>
            <p:cNvSpPr/>
            <p:nvPr/>
          </p:nvSpPr>
          <p:spPr>
            <a:xfrm>
              <a:off x="7185800" y="3429000"/>
              <a:ext cx="914400" cy="4615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2F6E03EB-724D-4D48-B25D-BD0328DA9E91}"/>
                </a:ext>
              </a:extLst>
            </p:cNvPr>
            <p:cNvSpPr/>
            <p:nvPr/>
          </p:nvSpPr>
          <p:spPr>
            <a:xfrm rot="10800000">
              <a:off x="6892506" y="3395293"/>
              <a:ext cx="291800" cy="4952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308A9B-5334-1246-B08F-A058838F1D84}"/>
              </a:ext>
            </a:extLst>
          </p:cNvPr>
          <p:cNvGrpSpPr/>
          <p:nvPr/>
        </p:nvGrpSpPr>
        <p:grpSpPr>
          <a:xfrm>
            <a:off x="7593496" y="54018"/>
            <a:ext cx="1369435" cy="1132671"/>
            <a:chOff x="7052992" y="191036"/>
            <a:chExt cx="1855265" cy="153450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1A04140-7D4F-1341-98C5-2415458E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92" y="191036"/>
              <a:ext cx="1855265" cy="753701"/>
            </a:xfrm>
            <a:prstGeom prst="rect">
              <a:avLst/>
            </a:prstGeom>
          </p:spPr>
        </p:pic>
        <p:pic>
          <p:nvPicPr>
            <p:cNvPr id="20" name="Picture 1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44FB419-A65D-8A4C-BC21-B5BBDB404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0093" y="1015720"/>
              <a:ext cx="1381062" cy="709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9363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Synoptic Operative Reports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1" y="2000250"/>
            <a:ext cx="6165056" cy="323142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9936" y="5263427"/>
            <a:ext cx="479133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/>
              <a:t>https://www.facs.org/quality-programs/cancer/news/program-requirements-091620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C9AB45-7E77-41B9-8F76-F2F9DE66EF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" t="28787" r="29167" b="21715"/>
          <a:stretch/>
        </p:blipFill>
        <p:spPr>
          <a:xfrm>
            <a:off x="1584749" y="2288817"/>
            <a:ext cx="6142791" cy="2654293"/>
          </a:xfrm>
          <a:prstGeom prst="rect">
            <a:avLst/>
          </a:prstGeom>
        </p:spPr>
      </p:pic>
      <p:sp>
        <p:nvSpPr>
          <p:cNvPr id="7" name="AutoShape 2" descr="Figure 2. Requirements for Standards 5.3-5.6: Compliance and Site Reviews ">
            <a:extLst>
              <a:ext uri="{FF2B5EF4-FFF2-40B4-BE49-F238E27FC236}">
                <a16:creationId xmlns:a16="http://schemas.microsoft.com/office/drawing/2014/main" id="{B218D2D3-FC95-4C0B-B624-DA95F576B4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0B1827-9F67-418D-9FDE-418877E4F268}"/>
              </a:ext>
            </a:extLst>
          </p:cNvPr>
          <p:cNvSpPr/>
          <p:nvPr/>
        </p:nvSpPr>
        <p:spPr>
          <a:xfrm>
            <a:off x="1584750" y="2654151"/>
            <a:ext cx="6187651" cy="1257300"/>
          </a:xfrm>
          <a:prstGeom prst="rect">
            <a:avLst/>
          </a:prstGeom>
          <a:noFill/>
          <a:ln w="38100">
            <a:solidFill>
              <a:srgbClr val="F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F6CE4D17-45BF-DF44-84D4-7EDAB2C39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20924"/>
            <a:ext cx="3086100" cy="273844"/>
          </a:xfrm>
        </p:spPr>
        <p:txBody>
          <a:bodyPr/>
          <a:lstStyle/>
          <a:p>
            <a:pPr>
              <a:defRPr/>
            </a:pPr>
            <a:r>
              <a:rPr lang="en-US" sz="750" dirty="0">
                <a:solidFill>
                  <a:schemeClr val="bg2">
                    <a:lumMod val="25000"/>
                  </a:schemeClr>
                </a:solidFill>
                <a:latin typeface="Calibri"/>
              </a:rPr>
              <a:t>© 2021 ILCC. Not for reuse or distribution without permission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ECA286-8820-F542-BEDC-0316E26D3FF1}"/>
              </a:ext>
            </a:extLst>
          </p:cNvPr>
          <p:cNvGrpSpPr/>
          <p:nvPr/>
        </p:nvGrpSpPr>
        <p:grpSpPr>
          <a:xfrm>
            <a:off x="7593496" y="54018"/>
            <a:ext cx="1369435" cy="1132671"/>
            <a:chOff x="7052992" y="191036"/>
            <a:chExt cx="1855265" cy="153450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E1BDEAB-CE2E-1B4C-A1A0-CCEF9852A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92" y="191036"/>
              <a:ext cx="1855265" cy="753701"/>
            </a:xfrm>
            <a:prstGeom prst="rect">
              <a:avLst/>
            </a:prstGeom>
          </p:spPr>
        </p:pic>
        <p:pic>
          <p:nvPicPr>
            <p:cNvPr id="12" name="Picture 1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B7B2D6A-E30B-B04B-A72E-1583B75D2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90093" y="1015720"/>
              <a:ext cx="1381062" cy="709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2282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49" y="847725"/>
            <a:ext cx="5849476" cy="674177"/>
          </a:xfrm>
        </p:spPr>
        <p:txBody>
          <a:bodyPr>
            <a:normAutofit/>
          </a:bodyPr>
          <a:lstStyle/>
          <a:p>
            <a:r>
              <a:rPr lang="en-US" sz="4000" b="1" dirty="0"/>
              <a:t>Breast SNB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375" y="2004734"/>
            <a:ext cx="2919012" cy="2447628"/>
          </a:xfrm>
        </p:spPr>
        <p:txBody>
          <a:bodyPr>
            <a:normAutofit/>
          </a:bodyPr>
          <a:lstStyle/>
          <a:p>
            <a:r>
              <a:rPr lang="en-US" sz="2400" dirty="0"/>
              <a:t>6 items</a:t>
            </a:r>
          </a:p>
          <a:p>
            <a:r>
              <a:rPr lang="en-US" sz="2400" dirty="0"/>
              <a:t>Room for logic to be built into questions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157" y="5548131"/>
            <a:ext cx="1200150" cy="4875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465" y="997332"/>
            <a:ext cx="3461879" cy="5038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791" y="6021875"/>
            <a:ext cx="2862795" cy="190853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76B3472-44B5-564B-8497-BEC39C493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20924"/>
            <a:ext cx="3086100" cy="273844"/>
          </a:xfrm>
        </p:spPr>
        <p:txBody>
          <a:bodyPr/>
          <a:lstStyle/>
          <a:p>
            <a:pPr>
              <a:defRPr/>
            </a:pPr>
            <a:r>
              <a:rPr lang="en-US" sz="750" dirty="0">
                <a:solidFill>
                  <a:schemeClr val="bg2">
                    <a:lumMod val="25000"/>
                  </a:schemeClr>
                </a:solidFill>
                <a:latin typeface="Calibri"/>
              </a:rPr>
              <a:t>© 2021 ILCC. Not for reuse or distribution without permission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341834-A735-0F43-B4CD-33F0ACD5954B}"/>
              </a:ext>
            </a:extLst>
          </p:cNvPr>
          <p:cNvGrpSpPr/>
          <p:nvPr/>
        </p:nvGrpSpPr>
        <p:grpSpPr>
          <a:xfrm>
            <a:off x="7593496" y="54018"/>
            <a:ext cx="1369435" cy="1132671"/>
            <a:chOff x="7052992" y="191036"/>
            <a:chExt cx="1855265" cy="153450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9790A03-FA8D-D24C-B9D5-30142C271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92" y="191036"/>
              <a:ext cx="1855265" cy="753701"/>
            </a:xfrm>
            <a:prstGeom prst="rect">
              <a:avLst/>
            </a:prstGeom>
          </p:spPr>
        </p:pic>
        <p:pic>
          <p:nvPicPr>
            <p:cNvPr id="12" name="Picture 1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1FEA3FE4-CF46-3D4D-949E-C06DC325E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90093" y="1015720"/>
              <a:ext cx="1381062" cy="709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5859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Breast Axillary Dissection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142" y="2095671"/>
            <a:ext cx="2637782" cy="2447628"/>
          </a:xfrm>
        </p:spPr>
        <p:txBody>
          <a:bodyPr>
            <a:normAutofit/>
          </a:bodyPr>
          <a:lstStyle/>
          <a:p>
            <a:r>
              <a:rPr lang="en-US" sz="2400" dirty="0"/>
              <a:t>4 items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924" y="1585018"/>
            <a:ext cx="4284554" cy="3363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052" y="5064516"/>
            <a:ext cx="3126979" cy="208466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879702E-72F7-034B-A903-140DF3DA1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20924"/>
            <a:ext cx="3086100" cy="273844"/>
          </a:xfrm>
        </p:spPr>
        <p:txBody>
          <a:bodyPr/>
          <a:lstStyle/>
          <a:p>
            <a:pPr>
              <a:defRPr/>
            </a:pPr>
            <a:r>
              <a:rPr lang="en-US" sz="750" dirty="0">
                <a:solidFill>
                  <a:schemeClr val="bg2">
                    <a:lumMod val="25000"/>
                  </a:schemeClr>
                </a:solidFill>
                <a:latin typeface="Calibri"/>
              </a:rPr>
              <a:t>© 2021 ILCC. Not for reuse or distribution without permission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F524F74-EB10-764E-ABF6-5BB95B4B9264}"/>
              </a:ext>
            </a:extLst>
          </p:cNvPr>
          <p:cNvGrpSpPr/>
          <p:nvPr/>
        </p:nvGrpSpPr>
        <p:grpSpPr>
          <a:xfrm>
            <a:off x="7593496" y="54018"/>
            <a:ext cx="1369435" cy="1132671"/>
            <a:chOff x="7052992" y="191036"/>
            <a:chExt cx="1855265" cy="153450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52C20CA-DC90-6A4B-9449-99BB1A712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92" y="191036"/>
              <a:ext cx="1855265" cy="753701"/>
            </a:xfrm>
            <a:prstGeom prst="rect">
              <a:avLst/>
            </a:prstGeom>
          </p:spPr>
        </p:pic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793D366-D235-A845-858E-6D4B50DA8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0093" y="1015720"/>
              <a:ext cx="1381062" cy="709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932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747" y="666132"/>
            <a:ext cx="7886700" cy="1024557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CoC Timeline for Implementation of Standards 5.3-5.6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1" y="2000250"/>
            <a:ext cx="6165056" cy="323142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41417" y="5528049"/>
            <a:ext cx="479133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https://www.facs.org/quality-programs/cancer/news/program-requirements-091620</a:t>
            </a:r>
          </a:p>
        </p:txBody>
      </p:sp>
      <p:sp>
        <p:nvSpPr>
          <p:cNvPr id="7" name="AutoShape 2" descr="Figure 2. Requirements for Standards 5.3-5.6: Compliance and Site Reviews ">
            <a:extLst>
              <a:ext uri="{FF2B5EF4-FFF2-40B4-BE49-F238E27FC236}">
                <a16:creationId xmlns:a16="http://schemas.microsoft.com/office/drawing/2014/main" id="{B218D2D3-FC95-4C0B-B624-DA95F576B4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Figure 2. Requirements for Standards 5.3-5.6: Compliance and Site Reviews ">
            <a:extLst>
              <a:ext uri="{FF2B5EF4-FFF2-40B4-BE49-F238E27FC236}">
                <a16:creationId xmlns:a16="http://schemas.microsoft.com/office/drawing/2014/main" id="{0A92ED1A-F83B-4ED6-8ED6-60498ED9C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76116"/>
            <a:ext cx="7960544" cy="287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8366F5-E9FF-BB43-AFA3-EC11C1691F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09" y="197052"/>
            <a:ext cx="1855265" cy="753701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3D6C479-8A1E-664A-B28A-AE3A63845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20924"/>
            <a:ext cx="3086100" cy="273844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2021 ILCC. Not for reuse or distribution without permission</a:t>
            </a:r>
          </a:p>
        </p:txBody>
      </p:sp>
    </p:spTree>
    <p:extLst>
      <p:ext uri="{BB962C8B-B14F-4D97-AF65-F5344CB8AC3E}">
        <p14:creationId xmlns:p14="http://schemas.microsoft.com/office/powerpoint/2010/main" val="2948180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1069" y="304800"/>
            <a:ext cx="7412427" cy="1325563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</a:rPr>
              <a:t>How we can help you:</a:t>
            </a:r>
            <a:br>
              <a:rPr lang="en-US" sz="3200" b="1" dirty="0">
                <a:latin typeface="+mn-lt"/>
              </a:rPr>
            </a:br>
            <a:r>
              <a:rPr lang="en-US" sz="3200" b="1" dirty="0">
                <a:latin typeface="+mn-lt"/>
              </a:rPr>
              <a:t>Approach to Implementing </a:t>
            </a:r>
            <a:r>
              <a:rPr lang="en-US" sz="3200" b="1" dirty="0" err="1">
                <a:latin typeface="+mn-lt"/>
              </a:rPr>
              <a:t>CoC’s</a:t>
            </a:r>
            <a:r>
              <a:rPr lang="en-US" sz="3200" b="1" dirty="0">
                <a:latin typeface="+mn-lt"/>
              </a:rPr>
              <a:t> Synoptic Operative Reporting Standards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75152" y="1829717"/>
            <a:ext cx="7886700" cy="4807569"/>
          </a:xfrm>
        </p:spPr>
        <p:txBody>
          <a:bodyPr>
            <a:noAutofit/>
          </a:bodyPr>
          <a:lstStyle/>
          <a:p>
            <a:pPr marL="12700" lvl="2" indent="0">
              <a:buNone/>
            </a:pPr>
            <a:r>
              <a:rPr lang="en-US" sz="2400" b="1" dirty="0"/>
              <a:t>1.   </a:t>
            </a:r>
            <a:r>
              <a:rPr lang="en-US" sz="2300" b="1" dirty="0"/>
              <a:t>Work together </a:t>
            </a:r>
            <a:r>
              <a:rPr lang="en-US" sz="2300" dirty="0"/>
              <a:t>to meet new mandate</a:t>
            </a:r>
          </a:p>
          <a:p>
            <a:pPr marL="812800" lvl="4" indent="-342900"/>
            <a:r>
              <a:rPr lang="en-US" dirty="0"/>
              <a:t>Initial focus: breast surgery</a:t>
            </a:r>
          </a:p>
          <a:p>
            <a:pPr marL="812800" lvl="4" indent="-342900"/>
            <a:r>
              <a:rPr lang="en-US" dirty="0"/>
              <a:t>Learn lessons, expand to melanoma and colon</a:t>
            </a:r>
          </a:p>
          <a:p>
            <a:pPr marL="0" indent="0">
              <a:buNone/>
            </a:pPr>
            <a:r>
              <a:rPr lang="en-US" sz="2400" b="1" dirty="0"/>
              <a:t>2.   </a:t>
            </a:r>
            <a:r>
              <a:rPr lang="en-US" sz="2300" b="1" dirty="0"/>
              <a:t>Preparation for smooth implementation</a:t>
            </a:r>
          </a:p>
          <a:p>
            <a:pPr marL="812800" lvl="3" indent="-342900"/>
            <a:r>
              <a:rPr lang="en-US" dirty="0"/>
              <a:t>Focus groups and surveys of stakeholders</a:t>
            </a:r>
          </a:p>
          <a:p>
            <a:pPr marL="927100" lvl="4" indent="0">
              <a:buNone/>
            </a:pPr>
            <a:r>
              <a:rPr lang="en-US" sz="1600" dirty="0">
                <a:hlinkClick r:id="rId2"/>
              </a:rPr>
              <a:t>https://northwestern.az1.qualtrics.com/jfe/form/SV_elMMKTjDLGSlvAG</a:t>
            </a:r>
            <a:r>
              <a:rPr lang="en-US" sz="1600" dirty="0"/>
              <a:t> </a:t>
            </a:r>
            <a:endParaRPr lang="en-US" sz="1600" b="1" dirty="0"/>
          </a:p>
          <a:p>
            <a:pPr marL="12700" lvl="1" indent="0">
              <a:buNone/>
            </a:pPr>
            <a:r>
              <a:rPr lang="en-US" b="1" dirty="0"/>
              <a:t>3.   Toolkit</a:t>
            </a:r>
            <a:r>
              <a:rPr lang="en-US" dirty="0"/>
              <a:t> for implementation </a:t>
            </a:r>
          </a:p>
          <a:p>
            <a:pPr marL="812800" lvl="2" indent="-342900"/>
            <a:r>
              <a:rPr lang="en-US" dirty="0"/>
              <a:t>Resource for systematic implementation of Standards 5.3-5.6 at your institution</a:t>
            </a:r>
          </a:p>
          <a:p>
            <a:pPr marL="812800" lvl="2" indent="-342900"/>
            <a:r>
              <a:rPr lang="en-US" dirty="0"/>
              <a:t>Offer a spectrum of options for implementation (report content, EMR templates, </a:t>
            </a:r>
            <a:r>
              <a:rPr lang="en-US"/>
              <a:t>dictation resources)</a:t>
            </a:r>
            <a:endParaRPr lang="en-US" dirty="0"/>
          </a:p>
          <a:p>
            <a:pPr marL="812800" lvl="2" indent="-342900"/>
            <a:r>
              <a:rPr lang="en-US" dirty="0"/>
              <a:t>How to engage &amp; obtain feedback from relevant stakeholders</a:t>
            </a:r>
          </a:p>
          <a:p>
            <a:pPr marL="812800" lvl="2" indent="-342900"/>
            <a:r>
              <a:rPr lang="en-US" dirty="0"/>
              <a:t>Preparation for CoC site visits</a:t>
            </a:r>
          </a:p>
          <a:p>
            <a:pPr marL="812800" lvl="2" indent="-342900"/>
            <a:r>
              <a:rPr lang="en-US" dirty="0"/>
              <a:t>Monitor compliance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8FF9E1C-B630-1A4D-B32F-7DF9BF9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20924"/>
            <a:ext cx="3086100" cy="273844"/>
          </a:xfrm>
        </p:spPr>
        <p:txBody>
          <a:bodyPr/>
          <a:lstStyle/>
          <a:p>
            <a:pPr>
              <a:defRPr/>
            </a:pPr>
            <a:r>
              <a:rPr lang="en-US" sz="750" dirty="0">
                <a:solidFill>
                  <a:schemeClr val="bg2">
                    <a:lumMod val="25000"/>
                  </a:schemeClr>
                </a:solidFill>
                <a:latin typeface="Calibri"/>
              </a:rPr>
              <a:t>© 2021 ILCC. Not for reuse or distribution without permission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F00638-25B4-2E44-BE8A-3ADF2B31B181}"/>
              </a:ext>
            </a:extLst>
          </p:cNvPr>
          <p:cNvGrpSpPr/>
          <p:nvPr/>
        </p:nvGrpSpPr>
        <p:grpSpPr>
          <a:xfrm>
            <a:off x="7593496" y="54018"/>
            <a:ext cx="1369435" cy="1132671"/>
            <a:chOff x="7052992" y="191036"/>
            <a:chExt cx="1855265" cy="153450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017B4CA-EDBE-9541-83A6-DF82E7F5F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92" y="191036"/>
              <a:ext cx="1855265" cy="753701"/>
            </a:xfrm>
            <a:prstGeom prst="rect">
              <a:avLst/>
            </a:prstGeom>
          </p:spPr>
        </p:pic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A6D70CA-CBD6-8343-917D-3A8EF6119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90093" y="1015720"/>
              <a:ext cx="1381062" cy="709820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E7D73B5-9883-E04B-B30F-43274A8A9797}"/>
              </a:ext>
            </a:extLst>
          </p:cNvPr>
          <p:cNvSpPr/>
          <p:nvPr/>
        </p:nvSpPr>
        <p:spPr>
          <a:xfrm>
            <a:off x="375152" y="3958750"/>
            <a:ext cx="8053231" cy="25419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2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B3636B6-99EF-F048-B2B0-E7A3D9D63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710" y="233406"/>
            <a:ext cx="4676579" cy="6122945"/>
          </a:xfr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1CFE2FB-0508-9446-9858-7CDFE66CD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 fontScale="92500"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sz="1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© 2022 ILCC. Not for reuse or distribution without permission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5D17A1B-CEAF-C84D-838B-80902DAF021D}"/>
              </a:ext>
            </a:extLst>
          </p:cNvPr>
          <p:cNvGrpSpPr/>
          <p:nvPr/>
        </p:nvGrpSpPr>
        <p:grpSpPr>
          <a:xfrm>
            <a:off x="7593496" y="54018"/>
            <a:ext cx="1369435" cy="1132671"/>
            <a:chOff x="7052992" y="191036"/>
            <a:chExt cx="1855265" cy="1534504"/>
          </a:xfrm>
        </p:grpSpPr>
        <p:pic>
          <p:nvPicPr>
            <p:cNvPr id="9" name="Picture 8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id="{8198735F-4932-5542-9B21-49B2D3134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92" y="191036"/>
              <a:ext cx="1855265" cy="753701"/>
            </a:xfrm>
            <a:prstGeom prst="rect">
              <a:avLst/>
            </a:prstGeom>
          </p:spPr>
        </p:pic>
        <p:pic>
          <p:nvPicPr>
            <p:cNvPr id="10" name="Picture 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A27FDD0-6661-D442-A133-D63770B07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90093" y="1015720"/>
              <a:ext cx="1381062" cy="709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276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29579E8-8FA2-4D2F-A8F9-7EF7C9594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0841" y="494400"/>
            <a:ext cx="6466571" cy="64477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800" b="1" dirty="0"/>
              <a:t>ILCC Roadmap for Implementation</a:t>
            </a:r>
            <a:endParaRPr lang="en-US" sz="3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FEB7750-5E3F-43E4-B0BB-6614A165F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64368" cy="6858000"/>
            <a:chOff x="0" y="0"/>
            <a:chExt cx="885825" cy="6858000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2C4BB42A-C350-43AC-AC2C-A62D52755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9FD94A1A-9337-49FD-9F42-833C51F1E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Content Placeholder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81ACBAA-63FB-2E49-99BD-CE5766E026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31" b="13546"/>
          <a:stretch/>
        </p:blipFill>
        <p:spPr>
          <a:xfrm>
            <a:off x="1262538" y="1186688"/>
            <a:ext cx="6505969" cy="5248825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1CFE2FB-0508-9446-9858-7CDFE66CD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0497" y="6375679"/>
            <a:ext cx="4138077" cy="3457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sz="1000" kern="120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© 2022 ILCC. Not for reuse or distribution without permission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5D17A1B-CEAF-C84D-838B-80902DAF021D}"/>
              </a:ext>
            </a:extLst>
          </p:cNvPr>
          <p:cNvGrpSpPr/>
          <p:nvPr/>
        </p:nvGrpSpPr>
        <p:grpSpPr>
          <a:xfrm>
            <a:off x="7593496" y="54018"/>
            <a:ext cx="1369435" cy="1132671"/>
            <a:chOff x="7052992" y="191036"/>
            <a:chExt cx="1855265" cy="1534504"/>
          </a:xfrm>
        </p:grpSpPr>
        <p:pic>
          <p:nvPicPr>
            <p:cNvPr id="9" name="Picture 8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id="{8198735F-4932-5542-9B21-49B2D3134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92" y="191036"/>
              <a:ext cx="1855265" cy="753701"/>
            </a:xfrm>
            <a:prstGeom prst="rect">
              <a:avLst/>
            </a:prstGeom>
          </p:spPr>
        </p:pic>
        <p:pic>
          <p:nvPicPr>
            <p:cNvPr id="10" name="Picture 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A27FDD0-6661-D442-A133-D63770B07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90093" y="1015720"/>
              <a:ext cx="1381062" cy="709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589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475D75-9794-3C4F-B22E-99836A455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88" y="343309"/>
            <a:ext cx="4941727" cy="638874"/>
          </a:xfrm>
        </p:spPr>
        <p:txBody>
          <a:bodyPr>
            <a:normAutofit/>
          </a:bodyPr>
          <a:lstStyle/>
          <a:p>
            <a:r>
              <a:rPr lang="en-US" sz="3500" dirty="0"/>
              <a:t>1. Assemble your team</a:t>
            </a:r>
          </a:p>
        </p:txBody>
      </p:sp>
      <p:pic>
        <p:nvPicPr>
          <p:cNvPr id="15" name="Content Placeholder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5666B2D-5B64-8546-8B95-6CD987865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23" y="4629669"/>
            <a:ext cx="3728800" cy="2638124"/>
          </a:xfrm>
          <a:prstGeom prst="rect">
            <a:avLst/>
          </a:prstGeom>
        </p:spPr>
      </p:pic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08D682C-0FBB-BE46-9413-9DE35A1E6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22" y="857413"/>
            <a:ext cx="3728800" cy="514317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660F9409-950C-D04C-A7F5-94090DDA99AC}"/>
              </a:ext>
            </a:extLst>
          </p:cNvPr>
          <p:cNvGrpSpPr/>
          <p:nvPr/>
        </p:nvGrpSpPr>
        <p:grpSpPr>
          <a:xfrm>
            <a:off x="7593496" y="54018"/>
            <a:ext cx="1369435" cy="1132671"/>
            <a:chOff x="7052992" y="191036"/>
            <a:chExt cx="1855265" cy="1534504"/>
          </a:xfrm>
        </p:grpSpPr>
        <p:pic>
          <p:nvPicPr>
            <p:cNvPr id="27" name="Picture 26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id="{798F5B24-FE15-314A-AB88-C326BD560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92" y="191036"/>
              <a:ext cx="1855265" cy="753701"/>
            </a:xfrm>
            <a:prstGeom prst="rect">
              <a:avLst/>
            </a:prstGeom>
          </p:spPr>
        </p:pic>
        <p:pic>
          <p:nvPicPr>
            <p:cNvPr id="28" name="Picture 2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7907E2E-4BEF-5741-AC07-37894E294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0093" y="1015720"/>
              <a:ext cx="1381062" cy="709820"/>
            </a:xfrm>
            <a:prstGeom prst="rect">
              <a:avLst/>
            </a:prstGeom>
          </p:spPr>
        </p:pic>
      </p:grpSp>
      <p:pic>
        <p:nvPicPr>
          <p:cNvPr id="18" name="Picture 17" descr="A picture containing diagram&#10;&#10;Description automatically generated">
            <a:extLst>
              <a:ext uri="{FF2B5EF4-FFF2-40B4-BE49-F238E27FC236}">
                <a16:creationId xmlns:a16="http://schemas.microsoft.com/office/drawing/2014/main" id="{F9039545-0F28-5A48-A2F8-68178D9689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1179" y="1926286"/>
            <a:ext cx="4291752" cy="3005428"/>
          </a:xfrm>
          <a:prstGeom prst="rect">
            <a:avLst/>
          </a:prstGeom>
        </p:spPr>
      </p:pic>
      <p:sp>
        <p:nvSpPr>
          <p:cNvPr id="30" name="Footer Placeholder 3">
            <a:extLst>
              <a:ext uri="{FF2B5EF4-FFF2-40B4-BE49-F238E27FC236}">
                <a16:creationId xmlns:a16="http://schemas.microsoft.com/office/drawing/2014/main" id="{B2325C69-40D7-244A-A87E-9975A9CAC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4854" y="6334080"/>
            <a:ext cx="4138077" cy="3457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sz="1000" kern="120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© 2022 ILCC. Not for reuse or distribution without permission</a:t>
            </a:r>
          </a:p>
        </p:txBody>
      </p:sp>
      <p:pic>
        <p:nvPicPr>
          <p:cNvPr id="32" name="Content Placeholder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11C5711-A47C-124C-A42A-32C5167462C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92" t="25386" r="83454" b="66316"/>
          <a:stretch/>
        </p:blipFill>
        <p:spPr>
          <a:xfrm>
            <a:off x="181069" y="351022"/>
            <a:ext cx="914400" cy="69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60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71A12-464E-304D-BED1-65F35F416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374" y="261935"/>
            <a:ext cx="5845846" cy="1325563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2. Determine how you want to satisfy the standards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C6EF6E-61FF-8B4F-9B4D-4402F3506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64" y="1915598"/>
            <a:ext cx="7886700" cy="4217187"/>
          </a:xfrm>
        </p:spPr>
        <p:txBody>
          <a:bodyPr>
            <a:normAutofit/>
          </a:bodyPr>
          <a:lstStyle/>
          <a:p>
            <a:r>
              <a:rPr lang="en-US" b="1" dirty="0"/>
              <a:t>Decision Aid </a:t>
            </a:r>
            <a:r>
              <a:rPr lang="en-US" dirty="0"/>
              <a:t>for Implementation Options</a:t>
            </a:r>
          </a:p>
          <a:p>
            <a:pPr lvl="1"/>
            <a:r>
              <a:rPr lang="en-US" dirty="0"/>
              <a:t>Full/hybrid/minimum synoptic fields</a:t>
            </a:r>
          </a:p>
          <a:p>
            <a:pPr lvl="1"/>
            <a:r>
              <a:rPr lang="en-US" dirty="0"/>
              <a:t>Considerations for EMR solutions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ILCC Synoptic Operative Report Content for Standards 5.3-5.6</a:t>
            </a:r>
          </a:p>
          <a:p>
            <a:pPr lvl="1"/>
            <a:r>
              <a:rPr lang="en-US" dirty="0"/>
              <a:t>Content needed to develop </a:t>
            </a:r>
            <a:r>
              <a:rPr lang="en-US" b="1" dirty="0"/>
              <a:t>fully synoptic operative reports</a:t>
            </a:r>
            <a:r>
              <a:rPr lang="en-US" dirty="0"/>
              <a:t>, can be adapted to meet your hospital’s needs</a:t>
            </a:r>
          </a:p>
          <a:p>
            <a:pPr lvl="1"/>
            <a:r>
              <a:rPr lang="en-US" dirty="0"/>
              <a:t>Options for mapping fields and branching logic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F44EFB3-8DE4-3642-A378-5F894A8BC512}"/>
              </a:ext>
            </a:extLst>
          </p:cNvPr>
          <p:cNvGrpSpPr/>
          <p:nvPr/>
        </p:nvGrpSpPr>
        <p:grpSpPr>
          <a:xfrm>
            <a:off x="7593496" y="54018"/>
            <a:ext cx="1369435" cy="1132671"/>
            <a:chOff x="7052992" y="191036"/>
            <a:chExt cx="1855265" cy="1534504"/>
          </a:xfrm>
        </p:grpSpPr>
        <p:pic>
          <p:nvPicPr>
            <p:cNvPr id="8" name="Picture 7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id="{A3C9D222-428C-9148-8532-9513F7837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92" y="191036"/>
              <a:ext cx="1855265" cy="753701"/>
            </a:xfrm>
            <a:prstGeom prst="rect">
              <a:avLst/>
            </a:prstGeom>
          </p:spPr>
        </p:pic>
        <p:pic>
          <p:nvPicPr>
            <p:cNvPr id="10" name="Picture 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F5A91890-B722-F947-8713-608E65144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0093" y="1015720"/>
              <a:ext cx="1381062" cy="709820"/>
            </a:xfrm>
            <a:prstGeom prst="rect">
              <a:avLst/>
            </a:prstGeom>
          </p:spPr>
        </p:pic>
      </p:grp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4F51784-D20C-7349-BAC1-560B855E4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0497" y="6375679"/>
            <a:ext cx="4138077" cy="3457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sz="1000" kern="120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© 2022 ILCC. Not for reuse or distribution without permission</a:t>
            </a:r>
          </a:p>
        </p:txBody>
      </p:sp>
      <p:pic>
        <p:nvPicPr>
          <p:cNvPr id="12" name="Content Placeholder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1423474-1C35-8341-929F-72A0C94797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38" t="35173" r="84269" b="57087"/>
          <a:stretch/>
        </p:blipFill>
        <p:spPr>
          <a:xfrm>
            <a:off x="254574" y="436352"/>
            <a:ext cx="812800" cy="651933"/>
          </a:xfrm>
          <a:prstGeom prst="rect">
            <a:avLst/>
          </a:prstGeom>
        </p:spPr>
      </p:pic>
      <p:pic>
        <p:nvPicPr>
          <p:cNvPr id="1026" name="Picture 2" descr="How Language Affects Decision-Making">
            <a:extLst>
              <a:ext uri="{FF2B5EF4-FFF2-40B4-BE49-F238E27FC236}">
                <a16:creationId xmlns:a16="http://schemas.microsoft.com/office/drawing/2014/main" id="{5202D7E6-B8C7-410B-9C5E-06693918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52" y="2010544"/>
            <a:ext cx="2117557" cy="141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513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0655" y="2043803"/>
            <a:ext cx="7642689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127E034-9458-2C47-92EE-DCF3A0D983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924467"/>
              </p:ext>
            </p:extLst>
          </p:nvPr>
        </p:nvGraphicFramePr>
        <p:xfrm>
          <a:off x="238539" y="1761915"/>
          <a:ext cx="8627163" cy="4589046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065121">
                  <a:extLst>
                    <a:ext uri="{9D8B030D-6E8A-4147-A177-3AD203B41FA5}">
                      <a16:colId xmlns:a16="http://schemas.microsoft.com/office/drawing/2014/main" val="3750547264"/>
                    </a:ext>
                  </a:extLst>
                </a:gridCol>
                <a:gridCol w="1146192">
                  <a:extLst>
                    <a:ext uri="{9D8B030D-6E8A-4147-A177-3AD203B41FA5}">
                      <a16:colId xmlns:a16="http://schemas.microsoft.com/office/drawing/2014/main" val="4266588921"/>
                    </a:ext>
                  </a:extLst>
                </a:gridCol>
                <a:gridCol w="693965">
                  <a:extLst>
                    <a:ext uri="{9D8B030D-6E8A-4147-A177-3AD203B41FA5}">
                      <a16:colId xmlns:a16="http://schemas.microsoft.com/office/drawing/2014/main" val="1316225557"/>
                    </a:ext>
                  </a:extLst>
                </a:gridCol>
                <a:gridCol w="902977">
                  <a:extLst>
                    <a:ext uri="{9D8B030D-6E8A-4147-A177-3AD203B41FA5}">
                      <a16:colId xmlns:a16="http://schemas.microsoft.com/office/drawing/2014/main" val="2981777943"/>
                    </a:ext>
                  </a:extLst>
                </a:gridCol>
                <a:gridCol w="1257665">
                  <a:extLst>
                    <a:ext uri="{9D8B030D-6E8A-4147-A177-3AD203B41FA5}">
                      <a16:colId xmlns:a16="http://schemas.microsoft.com/office/drawing/2014/main" val="2310206928"/>
                    </a:ext>
                  </a:extLst>
                </a:gridCol>
                <a:gridCol w="857802">
                  <a:extLst>
                    <a:ext uri="{9D8B030D-6E8A-4147-A177-3AD203B41FA5}">
                      <a16:colId xmlns:a16="http://schemas.microsoft.com/office/drawing/2014/main" val="1233292957"/>
                    </a:ext>
                  </a:extLst>
                </a:gridCol>
                <a:gridCol w="1010225">
                  <a:extLst>
                    <a:ext uri="{9D8B030D-6E8A-4147-A177-3AD203B41FA5}">
                      <a16:colId xmlns:a16="http://schemas.microsoft.com/office/drawing/2014/main" val="126156744"/>
                    </a:ext>
                  </a:extLst>
                </a:gridCol>
                <a:gridCol w="916912">
                  <a:extLst>
                    <a:ext uri="{9D8B030D-6E8A-4147-A177-3AD203B41FA5}">
                      <a16:colId xmlns:a16="http://schemas.microsoft.com/office/drawing/2014/main" val="3159547102"/>
                    </a:ext>
                  </a:extLst>
                </a:gridCol>
                <a:gridCol w="776304">
                  <a:extLst>
                    <a:ext uri="{9D8B030D-6E8A-4147-A177-3AD203B41FA5}">
                      <a16:colId xmlns:a16="http://schemas.microsoft.com/office/drawing/2014/main" val="713202953"/>
                    </a:ext>
                  </a:extLst>
                </a:gridCol>
              </a:tblGrid>
              <a:tr h="10197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Implementation Option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05" marR="35705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Approach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05" marR="35705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ACS Compliance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05" marR="35705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Flexibility of Content Captured as Synoptic Fields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05" marR="35705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Flexibility of Operative Report Documentation Methods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05" marR="35705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Time Saved by Surgeons Writing Operative Reports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05" marR="35705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Labor Needed to Implement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05" marR="35705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Level of Buy-in and Education of Surgeons, Other Clinicians, Staff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05" marR="35705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Discrete Data Available for Registrars and Research/QI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05" marR="35705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597433"/>
                  </a:ext>
                </a:extLst>
              </a:tr>
              <a:tr h="10197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 Transition to entirely synoptic operative reports for the required procedures 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05" marR="35705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Contract with third-party vendors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05" marR="357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Yes, with automated updates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05" marR="357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Minimal; Content is determined by third-party vendor using ACS templates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05" marR="357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Least; All surgeons must transition to one solution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05" marR="357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Most; Due to fully synoptic “checklist” format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05" marR="357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Minimal; Mostly IT for installation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05" marR="357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Highest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05" marR="357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All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05" marR="35705" marT="0" marB="0"/>
                </a:tc>
                <a:extLst>
                  <a:ext uri="{0D108BD9-81ED-4DB2-BD59-A6C34878D82A}">
                    <a16:rowId xmlns:a16="http://schemas.microsoft.com/office/drawing/2014/main" val="792322840"/>
                  </a:ext>
                </a:extLst>
              </a:tr>
              <a:tr h="15296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2. Implement a hybrid synoptic operative report for the required procedures 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05" marR="35705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Develop by hospital with  input from surgeons, other clinical stakeholders, and staff, in partnership with IT staff 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05" marR="357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Yes, with manual updates for non-Epic hospitals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05" marR="357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Most; Hospital determines what information will be captured discretely in addition to the required elements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05" marR="357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Medium; Requires some change to workflows but potential for surgeons to maintain existing documentation methods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05" marR="357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Some; Due to incorporation of some synoptic fields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05" marR="357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Most; Both clinicians and IT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05" marR="357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Medium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05" marR="357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Determined by hospital and fully customizable to their needs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05" marR="35705" marT="0" marB="0"/>
                </a:tc>
                <a:extLst>
                  <a:ext uri="{0D108BD9-81ED-4DB2-BD59-A6C34878D82A}">
                    <a16:rowId xmlns:a16="http://schemas.microsoft.com/office/drawing/2014/main" val="2200481574"/>
                  </a:ext>
                </a:extLst>
              </a:tr>
              <a:tr h="10197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3. Implement only the elements required by the </a:t>
                      </a:r>
                      <a:r>
                        <a:rPr lang="en-US" sz="1000" dirty="0" err="1">
                          <a:effectLst/>
                        </a:rPr>
                        <a:t>CoC</a:t>
                      </a:r>
                      <a:r>
                        <a:rPr lang="en-US" sz="1000" dirty="0">
                          <a:effectLst/>
                        </a:rPr>
                        <a:t> for the required procedures 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05" marR="35705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Build a template or </a:t>
                      </a:r>
                      <a:r>
                        <a:rPr lang="en-US" sz="1000" dirty="0" err="1">
                          <a:effectLst/>
                        </a:rPr>
                        <a:t>smartphrase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</a:p>
                    <a:p>
                      <a:pPr marL="381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u="sng" dirty="0">
                        <a:effectLst/>
                      </a:endParaRPr>
                    </a:p>
                    <a:p>
                      <a:pPr marL="381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 dirty="0">
                          <a:effectLst/>
                        </a:rPr>
                        <a:t>Note:</a:t>
                      </a:r>
                      <a:r>
                        <a:rPr lang="en-US" sz="1000" dirty="0">
                          <a:effectLst/>
                        </a:rPr>
                        <a:t> Hospitals using Epic can use ACS </a:t>
                      </a:r>
                      <a:r>
                        <a:rPr lang="en-US" sz="1000" dirty="0" err="1">
                          <a:effectLst/>
                        </a:rPr>
                        <a:t>CoC</a:t>
                      </a:r>
                      <a:r>
                        <a:rPr lang="en-US" sz="1000" dirty="0">
                          <a:effectLst/>
                        </a:rPr>
                        <a:t> templates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05" marR="357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Yes, with manual updates for non-Epic hospitals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05" marR="357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None; The required elements and responses must use ACS </a:t>
                      </a:r>
                      <a:r>
                        <a:rPr lang="en-US" sz="1000" dirty="0" err="1">
                          <a:effectLst/>
                        </a:rPr>
                        <a:t>CoC</a:t>
                      </a:r>
                      <a:r>
                        <a:rPr lang="en-US" sz="1000" dirty="0">
                          <a:effectLst/>
                        </a:rPr>
                        <a:t> wording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05" marR="357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Most; Surgeons can maintain existing documentation methods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05" marR="357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None; Surgeons maintain existing workflow with minor changes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05" marR="357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Some; Mostly IT for development, implementation, and ongoing maintenance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05" marR="357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Lowest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05" marR="357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Minimal; Only the required elements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05" marR="35705" marT="0" marB="0"/>
                </a:tc>
                <a:extLst>
                  <a:ext uri="{0D108BD9-81ED-4DB2-BD59-A6C34878D82A}">
                    <a16:rowId xmlns:a16="http://schemas.microsoft.com/office/drawing/2014/main" val="3529415523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C22108B3-A485-A247-AABA-DBA83E6C71FB}"/>
              </a:ext>
            </a:extLst>
          </p:cNvPr>
          <p:cNvGrpSpPr/>
          <p:nvPr/>
        </p:nvGrpSpPr>
        <p:grpSpPr>
          <a:xfrm>
            <a:off x="7593496" y="54018"/>
            <a:ext cx="1369435" cy="1132671"/>
            <a:chOff x="7052992" y="191036"/>
            <a:chExt cx="1855265" cy="1534504"/>
          </a:xfrm>
        </p:grpSpPr>
        <p:pic>
          <p:nvPicPr>
            <p:cNvPr id="7" name="Picture 6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id="{2E878CF1-9A21-064C-8CAB-FE185C51A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92" y="191036"/>
              <a:ext cx="1855265" cy="753701"/>
            </a:xfrm>
            <a:prstGeom prst="rect">
              <a:avLst/>
            </a:prstGeom>
          </p:spPr>
        </p:pic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EB0290E-4CE6-654B-83BB-64E4D288A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0093" y="1015720"/>
              <a:ext cx="1381062" cy="709820"/>
            </a:xfrm>
            <a:prstGeom prst="rect">
              <a:avLst/>
            </a:prstGeom>
          </p:spPr>
        </p:pic>
      </p:grp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8F5B916-3970-F745-8442-3696DC32D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0497" y="6508199"/>
            <a:ext cx="4138077" cy="3457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sz="1000" kern="120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© 2022 ILCC. Not for reuse or distribution without permission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AE9E7A5-4B9D-8246-867D-A9215742B6EC}"/>
              </a:ext>
            </a:extLst>
          </p:cNvPr>
          <p:cNvSpPr txBox="1">
            <a:spLocks/>
          </p:cNvSpPr>
          <p:nvPr/>
        </p:nvSpPr>
        <p:spPr>
          <a:xfrm>
            <a:off x="1067374" y="261935"/>
            <a:ext cx="5845846" cy="7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2. Decision Aid</a:t>
            </a:r>
          </a:p>
        </p:txBody>
      </p:sp>
      <p:pic>
        <p:nvPicPr>
          <p:cNvPr id="14" name="Content Placeholder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AFED575-C79A-D54A-9286-AA599CEA4F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38" t="35173" r="84269" b="57087"/>
          <a:stretch/>
        </p:blipFill>
        <p:spPr>
          <a:xfrm>
            <a:off x="254574" y="436352"/>
            <a:ext cx="812800" cy="65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48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3171</TotalTime>
  <Words>1727</Words>
  <Application>Microsoft Office PowerPoint</Application>
  <PresentationFormat>On-screen Show (4:3)</PresentationFormat>
  <Paragraphs>237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Synoptic Operative Reporting for Breast Cancer Procedures: Toolkit Preview</vt:lpstr>
      <vt:lpstr>Housekeeping</vt:lpstr>
      <vt:lpstr>CoC Timeline for Implementation of Standards 5.3-5.6</vt:lpstr>
      <vt:lpstr>How we can help you: Approach to Implementing CoC’s Synoptic Operative Reporting Standards</vt:lpstr>
      <vt:lpstr>PowerPoint Presentation</vt:lpstr>
      <vt:lpstr>ILCC Roadmap for Implementation</vt:lpstr>
      <vt:lpstr>1. Assemble your team</vt:lpstr>
      <vt:lpstr>2. Determine how you want to satisfy the standards</vt:lpstr>
      <vt:lpstr>PowerPoint Presentation</vt:lpstr>
      <vt:lpstr>PowerPoint Presentation</vt:lpstr>
      <vt:lpstr>3. Make the case for change</vt:lpstr>
      <vt:lpstr>4. Implement your solutions</vt:lpstr>
      <vt:lpstr>5. Document your implementation plan (prepare for CoC Site Visits)</vt:lpstr>
      <vt:lpstr>5. Document your implementation plans</vt:lpstr>
      <vt:lpstr>6. Track compliance</vt:lpstr>
      <vt:lpstr>Visit the *new* ilcancer.org to access</vt:lpstr>
      <vt:lpstr>PowerPoint Presentation</vt:lpstr>
      <vt:lpstr>ILCC/ISQIC Project Implementation Timeline</vt:lpstr>
      <vt:lpstr>Discussion</vt:lpstr>
      <vt:lpstr>Next Steps</vt:lpstr>
      <vt:lpstr>Questions?</vt:lpstr>
      <vt:lpstr>Appendix</vt:lpstr>
      <vt:lpstr>New CoC Operative Reporting Standards</vt:lpstr>
      <vt:lpstr>Synoptic Operative Reports </vt:lpstr>
      <vt:lpstr>Breast SNB</vt:lpstr>
      <vt:lpstr>Breast Axillary Dissection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Illinois Cancer Collaborative (ILCC) Update</dc:title>
  <dc:creator>John Slocum</dc:creator>
  <cp:lastModifiedBy>Kristina Marie Diaz</cp:lastModifiedBy>
  <cp:revision>69</cp:revision>
  <cp:lastPrinted>2022-03-15T14:41:12Z</cp:lastPrinted>
  <dcterms:created xsi:type="dcterms:W3CDTF">2020-08-23T15:14:02Z</dcterms:created>
  <dcterms:modified xsi:type="dcterms:W3CDTF">2024-10-21T19:31:32Z</dcterms:modified>
</cp:coreProperties>
</file>