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8" r:id="rId2"/>
    <p:sldId id="957" r:id="rId3"/>
    <p:sldId id="958" r:id="rId4"/>
    <p:sldId id="844" r:id="rId5"/>
    <p:sldId id="943" r:id="rId6"/>
    <p:sldId id="961" r:id="rId7"/>
    <p:sldId id="947" r:id="rId8"/>
    <p:sldId id="944" r:id="rId9"/>
    <p:sldId id="962" r:id="rId10"/>
    <p:sldId id="967" r:id="rId11"/>
    <p:sldId id="963" r:id="rId12"/>
    <p:sldId id="966" r:id="rId13"/>
    <p:sldId id="964" r:id="rId14"/>
    <p:sldId id="265" r:id="rId15"/>
    <p:sldId id="950" r:id="rId16"/>
    <p:sldId id="959" r:id="rId17"/>
    <p:sldId id="960" r:id="rId18"/>
    <p:sldId id="952" r:id="rId19"/>
    <p:sldId id="941" r:id="rId20"/>
    <p:sldId id="264" r:id="rId21"/>
    <p:sldId id="945" r:id="rId22"/>
    <p:sldId id="259" r:id="rId23"/>
    <p:sldId id="266" r:id="rId24"/>
    <p:sldId id="268" r:id="rId25"/>
    <p:sldId id="269" r:id="rId26"/>
    <p:sldId id="274" r:id="rId27"/>
    <p:sldId id="273" r:id="rId28"/>
    <p:sldId id="276" r:id="rId29"/>
    <p:sldId id="277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Anthony" initials="YA" lastIdx="4" clrIdx="0">
    <p:extLst>
      <p:ext uri="{19B8F6BF-5375-455C-9EA6-DF929625EA0E}">
        <p15:presenceInfo xmlns:p15="http://schemas.microsoft.com/office/powerpoint/2012/main" userId="S-1-5-21-3061956908-2738319542-621568764-86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/>
    <p:restoredTop sz="95574"/>
  </p:normalViewPr>
  <p:slideViewPr>
    <p:cSldViewPr snapToGrid="0" snapToObjects="1">
      <p:cViewPr varScale="1">
        <p:scale>
          <a:sx n="61" d="100"/>
          <a:sy n="61" d="100"/>
        </p:scale>
        <p:origin x="6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dorazio\Box\ILCC%20-%20SHARED\Synoptic%20Reporting\Survey\Results\Synoptic%20Reporting%20End%20User%20Survey%20-%20ILCC-NM%20combined_December%2013,%202021_14.5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dorazio\Box\ILCC%20-%20SHARED\Synoptic%20Reporting\Survey\Results\Synoptic%20Reporting%20End%20User%20Survey%20-%20ILCC-NM%20combined_December%2013,%202021_14.5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dorazio\Box\ILCC%20-%20SHARED\Synoptic%20Reporting\Survey\Results\Synoptic%20Reporting%20End%20User%20Survey%20-%20ILCC-NM%20combined_December%2013,%202021_14.5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dorazio\Box\ILCC%20-%20SHARED\Synoptic%20Reporting\Survey\Results\Synoptic%20Reporting%20End%20User%20Survey%20-%20ILCC-NM%20combined_December%2013,%202021_14.5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dorazio\Box\ILCC%20-%20SHARED\Synoptic%20Reporting\Survey\Results\Synoptic%20Reporting%20End%20User%20Survey%20-%20ILCC-NM%20combined_December%2013,%202021_14.5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iannadorazio\Box\ILCC%20-%20SHARED\Synoptic%20Reporting\Survey\Results\Synoptic%20Reporting%20End%20User%20Survey%20-%20ILCC-NM%20combined_December%2013,%202021_14.5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How </a:t>
            </a:r>
            <a:r>
              <a:rPr lang="en-US" sz="1800" b="1" dirty="0"/>
              <a:t>easily</a:t>
            </a:r>
            <a:r>
              <a:rPr lang="en-US" sz="1800" dirty="0"/>
              <a:t> do you </a:t>
            </a:r>
            <a:r>
              <a:rPr lang="en-US" sz="1800" b="1" dirty="0"/>
              <a:t>find the information you need when reading </a:t>
            </a:r>
            <a:r>
              <a:rPr lang="en-US" sz="1800" dirty="0"/>
              <a:t>breast surgery operative notes?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Sheet1!$A$20:$A$24</c:f>
              <c:strCache>
                <c:ptCount val="5"/>
                <c:pt idx="0">
                  <c:v>With extreme difficulty</c:v>
                </c:pt>
                <c:pt idx="1">
                  <c:v>With some difficulty</c:v>
                </c:pt>
                <c:pt idx="2">
                  <c:v>Neither easily nor with difficulty</c:v>
                </c:pt>
                <c:pt idx="3">
                  <c:v>Somewhat easily</c:v>
                </c:pt>
                <c:pt idx="4">
                  <c:v>Extremely easily</c:v>
                </c:pt>
              </c:strCache>
            </c:strRef>
          </c:cat>
          <c:val>
            <c:numRef>
              <c:f>Sheet1!$B$20:$B$24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C-A44E-B7E3-CC7C60AD9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2187407"/>
        <c:axId val="1487101311"/>
      </c:barChart>
      <c:catAx>
        <c:axId val="1222187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101311"/>
        <c:crosses val="autoZero"/>
        <c:auto val="1"/>
        <c:lblAlgn val="ctr"/>
        <c:lblOffset val="100"/>
        <c:noMultiLvlLbl val="0"/>
      </c:catAx>
      <c:valAx>
        <c:axId val="1487101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18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How </a:t>
            </a:r>
            <a:r>
              <a:rPr lang="en-US" sz="1800" b="1" dirty="0"/>
              <a:t>easy</a:t>
            </a:r>
            <a:r>
              <a:rPr lang="en-US" sz="1800" dirty="0"/>
              <a:t> do you find it to </a:t>
            </a:r>
            <a:r>
              <a:rPr lang="en-US" sz="1800" b="1" dirty="0"/>
              <a:t>include the information you need </a:t>
            </a:r>
            <a:r>
              <a:rPr lang="en-US" sz="1800" dirty="0"/>
              <a:t>with your </a:t>
            </a:r>
            <a:r>
              <a:rPr lang="en-US" sz="1800" b="1" dirty="0"/>
              <a:t>current</a:t>
            </a:r>
            <a:r>
              <a:rPr lang="en-US" sz="1800" dirty="0"/>
              <a:t> operative note method?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Sheet1!$G$19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Sheet1!$F$20:$F$24</c:f>
              <c:strCache>
                <c:ptCount val="5"/>
                <c:pt idx="0">
                  <c:v>Extremely difficult</c:v>
                </c:pt>
                <c:pt idx="1">
                  <c:v>Somewhat difficult</c:v>
                </c:pt>
                <c:pt idx="2">
                  <c:v>Neither easy nor difficult</c:v>
                </c:pt>
                <c:pt idx="3">
                  <c:v>Somewhat easy</c:v>
                </c:pt>
                <c:pt idx="4">
                  <c:v>Extremely easy</c:v>
                </c:pt>
              </c:strCache>
            </c:strRef>
          </c:cat>
          <c:val>
            <c:numRef>
              <c:f>Sheet1!$G$20:$G$24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A-564B-B715-23E9E8BD6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4683023"/>
        <c:axId val="1379158031"/>
      </c:barChart>
      <c:catAx>
        <c:axId val="141468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158031"/>
        <c:crosses val="autoZero"/>
        <c:auto val="1"/>
        <c:lblAlgn val="ctr"/>
        <c:lblOffset val="100"/>
        <c:noMultiLvlLbl val="0"/>
      </c:catAx>
      <c:valAx>
        <c:axId val="137915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683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When </a:t>
            </a:r>
            <a:r>
              <a:rPr lang="en-US" sz="1800" b="1" dirty="0"/>
              <a:t>reading</a:t>
            </a:r>
            <a:r>
              <a:rPr lang="en-US" sz="1800" dirty="0"/>
              <a:t> breast surgery operative notes, how </a:t>
            </a:r>
            <a:r>
              <a:rPr lang="en-US" sz="1800" b="1" dirty="0"/>
              <a:t>consistently do they contain the information you need</a:t>
            </a:r>
            <a:r>
              <a:rPr lang="en-US" sz="1800" dirty="0"/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Sheet1!$A$29:$A$33</c:f>
              <c:strCache>
                <c:ptCount val="5"/>
                <c:pt idx="0">
                  <c:v>Never</c:v>
                </c:pt>
                <c:pt idx="1">
                  <c:v>Sometimes</c:v>
                </c:pt>
                <c:pt idx="2">
                  <c:v>About half of the time</c:v>
                </c:pt>
                <c:pt idx="3">
                  <c:v>Most of the time</c:v>
                </c:pt>
                <c:pt idx="4">
                  <c:v>Always</c:v>
                </c:pt>
              </c:strCache>
            </c:strRef>
          </c:cat>
          <c:val>
            <c:numRef>
              <c:f>Sheet1!$B$29:$B$33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3-D445-A904-956210694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9460575"/>
        <c:axId val="1322634815"/>
      </c:barChart>
      <c:catAx>
        <c:axId val="121946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634815"/>
        <c:crosses val="autoZero"/>
        <c:auto val="1"/>
        <c:lblAlgn val="ctr"/>
        <c:lblOffset val="100"/>
        <c:noMultiLvlLbl val="0"/>
      </c:catAx>
      <c:valAx>
        <c:axId val="1322634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46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How </a:t>
            </a:r>
            <a:r>
              <a:rPr lang="en-US" sz="1800" b="1" dirty="0"/>
              <a:t>consistently</a:t>
            </a:r>
            <a:r>
              <a:rPr lang="en-US" sz="1800" dirty="0"/>
              <a:t> do you feel you </a:t>
            </a:r>
            <a:r>
              <a:rPr lang="en-US" sz="1800" b="1" dirty="0"/>
              <a:t>include all of the information </a:t>
            </a:r>
            <a:r>
              <a:rPr lang="en-US" sz="1800" dirty="0"/>
              <a:t>you need with your </a:t>
            </a:r>
            <a:r>
              <a:rPr lang="en-US" sz="1800" b="1" dirty="0"/>
              <a:t>current</a:t>
            </a:r>
            <a:r>
              <a:rPr lang="en-US" sz="1800" dirty="0"/>
              <a:t> operative note method?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Sheet1!$G$28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Sheet1!$F$29:$F$33</c:f>
              <c:strCache>
                <c:ptCount val="5"/>
                <c:pt idx="0">
                  <c:v>Never</c:v>
                </c:pt>
                <c:pt idx="1">
                  <c:v>Sometimes</c:v>
                </c:pt>
                <c:pt idx="2">
                  <c:v>About half of the time</c:v>
                </c:pt>
                <c:pt idx="3">
                  <c:v>Most of the time</c:v>
                </c:pt>
                <c:pt idx="4">
                  <c:v>Always</c:v>
                </c:pt>
              </c:strCache>
            </c:strRef>
          </c:cat>
          <c:val>
            <c:numRef>
              <c:f>Sheet1!$G$29:$G$33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0-2749-AEAD-5F355734D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6629727"/>
        <c:axId val="1219334431"/>
      </c:barChart>
      <c:catAx>
        <c:axId val="1056629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334431"/>
        <c:crosses val="autoZero"/>
        <c:auto val="1"/>
        <c:lblAlgn val="ctr"/>
        <c:lblOffset val="100"/>
        <c:noMultiLvlLbl val="0"/>
      </c:catAx>
      <c:valAx>
        <c:axId val="1219334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629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Sheet1!$A$39:$A$43</c:f>
              <c:strCache>
                <c:ptCount val="5"/>
                <c:pt idx="0">
                  <c:v>I have no familiarity with synoptic operative reports</c:v>
                </c:pt>
                <c:pt idx="1">
                  <c:v>I have some familiarity but have not seen or used them</c:v>
                </c:pt>
                <c:pt idx="2">
                  <c:v>I have seen or used them previously but don't currently</c:v>
                </c:pt>
                <c:pt idx="3">
                  <c:v>I see or use them currently with some patients </c:v>
                </c:pt>
                <c:pt idx="4">
                  <c:v>I see or use synoptic operative reports for all breast cancer patients </c:v>
                </c:pt>
              </c:strCache>
            </c:strRef>
          </c:cat>
          <c:val>
            <c:numRef>
              <c:f>Sheet1!$B$39:$B$43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8-2949-BE8A-6085E191C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7802143"/>
        <c:axId val="1247803791"/>
      </c:barChart>
      <c:catAx>
        <c:axId val="1247802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803791"/>
        <c:crosses val="autoZero"/>
        <c:auto val="1"/>
        <c:lblAlgn val="ctr"/>
        <c:lblOffset val="100"/>
        <c:noMultiLvlLbl val="0"/>
      </c:catAx>
      <c:valAx>
        <c:axId val="124780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802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181438376688439"/>
          <c:y val="2.8214219643559687E-2"/>
          <c:w val="0.44321029713571375"/>
          <c:h val="0.888498292605491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Sheet1!$A$48:$A$56</c:f>
              <c:strCache>
                <c:ptCount val="9"/>
                <c:pt idx="0">
                  <c:v>Other (please describe)</c:v>
                </c:pt>
                <c:pt idx="1">
                  <c:v>Other colleagues won't be able to find pertinent information</c:v>
                </c:pt>
                <c:pt idx="2">
                  <c:v>Referring physicians won't be able to find pertinent information</c:v>
                </c:pt>
                <c:pt idx="3">
                  <c:v>Concerns about billing</c:v>
                </c:pt>
                <c:pt idx="4">
                  <c:v>It will be more technically challenging to write operative notes</c:v>
                </c:pt>
                <c:pt idx="5">
                  <c:v>There will be less freedom for me to include relevant information in my operative notes</c:v>
                </c:pt>
                <c:pt idx="6">
                  <c:v>I like my current method of writing operative notes</c:v>
                </c:pt>
                <c:pt idx="7">
                  <c:v>It will take more time to write operative notes</c:v>
                </c:pt>
                <c:pt idx="8">
                  <c:v>I have no concerns</c:v>
                </c:pt>
              </c:strCache>
            </c:strRef>
          </c:cat>
          <c:val>
            <c:numRef>
              <c:f>Sheet1!$B$48:$B$56</c:f>
              <c:numCache>
                <c:formatCode>General</c:formatCode>
                <c:ptCount val="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9</c:v>
                </c:pt>
                <c:pt idx="7">
                  <c:v>10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1-2A46-B6B7-A6C336BF9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1597871"/>
        <c:axId val="1151599519"/>
      </c:barChart>
      <c:catAx>
        <c:axId val="1151597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99519"/>
        <c:crosses val="autoZero"/>
        <c:auto val="1"/>
        <c:lblAlgn val="ctr"/>
        <c:lblOffset val="100"/>
        <c:noMultiLvlLbl val="0"/>
      </c:catAx>
      <c:valAx>
        <c:axId val="1151599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97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13920-56E7-4864-9F21-68B21FE0014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F9B7D-03B0-44ED-9A43-119AAB6E42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stay on mute unless you have a question</a:t>
          </a:r>
        </a:p>
      </dgm:t>
    </dgm:pt>
    <dgm:pt modelId="{7BE736AA-D8D9-435E-843F-362169D2BFDF}" type="parTrans" cxnId="{79180596-760E-42E3-976B-3461AA96A725}">
      <dgm:prSet/>
      <dgm:spPr/>
      <dgm:t>
        <a:bodyPr/>
        <a:lstStyle/>
        <a:p>
          <a:endParaRPr lang="en-US"/>
        </a:p>
      </dgm:t>
    </dgm:pt>
    <dgm:pt modelId="{F60278ED-6EDD-4FA7-811B-8BA4B7D50F79}" type="sibTrans" cxnId="{79180596-760E-42E3-976B-3461AA96A725}">
      <dgm:prSet/>
      <dgm:spPr/>
      <dgm:t>
        <a:bodyPr/>
        <a:lstStyle/>
        <a:p>
          <a:endParaRPr lang="en-US"/>
        </a:p>
      </dgm:t>
    </dgm:pt>
    <dgm:pt modelId="{4F17F425-35F0-466E-B3AE-83830CE80E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Enter questions in the chat anytime or ask them after the presentation</a:t>
          </a:r>
        </a:p>
      </dgm:t>
    </dgm:pt>
    <dgm:pt modelId="{F2B71825-D20D-422A-8FBB-F75224682BDD}" type="parTrans" cxnId="{7DC08CE2-15DE-43F8-9725-0CA778A77F55}">
      <dgm:prSet/>
      <dgm:spPr/>
      <dgm:t>
        <a:bodyPr/>
        <a:lstStyle/>
        <a:p>
          <a:endParaRPr lang="en-US"/>
        </a:p>
      </dgm:t>
    </dgm:pt>
    <dgm:pt modelId="{ECD0E89E-D308-4FCF-AF31-E879E1308773}" type="sibTrans" cxnId="{7DC08CE2-15DE-43F8-9725-0CA778A77F55}">
      <dgm:prSet/>
      <dgm:spPr/>
      <dgm:t>
        <a:bodyPr/>
        <a:lstStyle/>
        <a:p>
          <a:endParaRPr lang="en-US"/>
        </a:p>
      </dgm:t>
    </dgm:pt>
    <dgm:pt modelId="{F10B05C6-23BC-44C4-903B-B005ED37DE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recording will be shared on </a:t>
          </a:r>
          <a:r>
            <a:rPr lang="en-US" dirty="0" err="1"/>
            <a:t>ilcancer.org</a:t>
          </a:r>
          <a:r>
            <a:rPr lang="en-US" dirty="0"/>
            <a:t> after the presentation</a:t>
          </a:r>
        </a:p>
      </dgm:t>
    </dgm:pt>
    <dgm:pt modelId="{EEEFF20A-9903-42AC-A064-7A5663ED3D22}" type="parTrans" cxnId="{26ABAF4B-3068-40F9-8724-06FD91222819}">
      <dgm:prSet/>
      <dgm:spPr/>
      <dgm:t>
        <a:bodyPr/>
        <a:lstStyle/>
        <a:p>
          <a:endParaRPr lang="en-US"/>
        </a:p>
      </dgm:t>
    </dgm:pt>
    <dgm:pt modelId="{8B9AF8CF-3521-42A7-AB78-2249DF5CD6B5}" type="sibTrans" cxnId="{26ABAF4B-3068-40F9-8724-06FD91222819}">
      <dgm:prSet/>
      <dgm:spPr/>
      <dgm:t>
        <a:bodyPr/>
        <a:lstStyle/>
        <a:p>
          <a:endParaRPr lang="en-US"/>
        </a:p>
      </dgm:t>
    </dgm:pt>
    <dgm:pt modelId="{1C77A35F-165A-4AB5-BD25-857D456FE0B3}" type="pres">
      <dgm:prSet presAssocID="{2F013920-56E7-4864-9F21-68B21FE0014F}" presName="root" presStyleCnt="0">
        <dgm:presLayoutVars>
          <dgm:dir/>
          <dgm:resizeHandles val="exact"/>
        </dgm:presLayoutVars>
      </dgm:prSet>
      <dgm:spPr/>
    </dgm:pt>
    <dgm:pt modelId="{D80598A9-198C-4071-83D6-4870292CC988}" type="pres">
      <dgm:prSet presAssocID="{B2BF9B7D-03B0-44ED-9A43-119AAB6E42D8}" presName="compNode" presStyleCnt="0"/>
      <dgm:spPr/>
    </dgm:pt>
    <dgm:pt modelId="{6B21DA72-6F6F-409B-B632-29A6D996899B}" type="pres">
      <dgm:prSet presAssocID="{B2BF9B7D-03B0-44ED-9A43-119AAB6E42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FD686519-7FDD-4FE9-9C2C-B19242C8F76D}" type="pres">
      <dgm:prSet presAssocID="{B2BF9B7D-03B0-44ED-9A43-119AAB6E42D8}" presName="spaceRect" presStyleCnt="0"/>
      <dgm:spPr/>
    </dgm:pt>
    <dgm:pt modelId="{484350E0-DB37-4D11-B7F0-B02B63FE06CF}" type="pres">
      <dgm:prSet presAssocID="{B2BF9B7D-03B0-44ED-9A43-119AAB6E42D8}" presName="textRect" presStyleLbl="revTx" presStyleIdx="0" presStyleCnt="3">
        <dgm:presLayoutVars>
          <dgm:chMax val="1"/>
          <dgm:chPref val="1"/>
        </dgm:presLayoutVars>
      </dgm:prSet>
      <dgm:spPr/>
    </dgm:pt>
    <dgm:pt modelId="{FCE041DF-EEFE-42FD-AC28-074F21A50C60}" type="pres">
      <dgm:prSet presAssocID="{F60278ED-6EDD-4FA7-811B-8BA4B7D50F79}" presName="sibTrans" presStyleCnt="0"/>
      <dgm:spPr/>
    </dgm:pt>
    <dgm:pt modelId="{B8C70F77-E2E9-44C2-8EC4-1D14D8BFBDE2}" type="pres">
      <dgm:prSet presAssocID="{4F17F425-35F0-466E-B3AE-83830CE80E6E}" presName="compNode" presStyleCnt="0"/>
      <dgm:spPr/>
    </dgm:pt>
    <dgm:pt modelId="{04D56051-A75A-42EE-8C0B-F73C7523C9DE}" type="pres">
      <dgm:prSet presAssocID="{4F17F425-35F0-466E-B3AE-83830CE80E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D86A0D9-2180-404C-8DE7-B46C8CD7B055}" type="pres">
      <dgm:prSet presAssocID="{4F17F425-35F0-466E-B3AE-83830CE80E6E}" presName="spaceRect" presStyleCnt="0"/>
      <dgm:spPr/>
    </dgm:pt>
    <dgm:pt modelId="{B3DB2849-A08E-4408-96AB-6D631A0BDDBC}" type="pres">
      <dgm:prSet presAssocID="{4F17F425-35F0-466E-B3AE-83830CE80E6E}" presName="textRect" presStyleLbl="revTx" presStyleIdx="1" presStyleCnt="3">
        <dgm:presLayoutVars>
          <dgm:chMax val="1"/>
          <dgm:chPref val="1"/>
        </dgm:presLayoutVars>
      </dgm:prSet>
      <dgm:spPr/>
    </dgm:pt>
    <dgm:pt modelId="{16B64560-5EB0-41DB-9150-7C056C9081A4}" type="pres">
      <dgm:prSet presAssocID="{ECD0E89E-D308-4FCF-AF31-E879E1308773}" presName="sibTrans" presStyleCnt="0"/>
      <dgm:spPr/>
    </dgm:pt>
    <dgm:pt modelId="{3C0055F6-95FC-449F-9582-295824CE1F26}" type="pres">
      <dgm:prSet presAssocID="{F10B05C6-23BC-44C4-903B-B005ED37DE06}" presName="compNode" presStyleCnt="0"/>
      <dgm:spPr/>
    </dgm:pt>
    <dgm:pt modelId="{67A1B33B-F42F-4442-BB95-41B835223887}" type="pres">
      <dgm:prSet presAssocID="{F10B05C6-23BC-44C4-903B-B005ED37DE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6015EF29-7133-44AF-A39A-C374EEA4F4AA}" type="pres">
      <dgm:prSet presAssocID="{F10B05C6-23BC-44C4-903B-B005ED37DE06}" presName="spaceRect" presStyleCnt="0"/>
      <dgm:spPr/>
    </dgm:pt>
    <dgm:pt modelId="{7CF21DD0-83E0-40AE-8A6D-F628CE092397}" type="pres">
      <dgm:prSet presAssocID="{F10B05C6-23BC-44C4-903B-B005ED37DE0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999004-4B76-4259-A010-D778333EF840}" type="presOf" srcId="{2F013920-56E7-4864-9F21-68B21FE0014F}" destId="{1C77A35F-165A-4AB5-BD25-857D456FE0B3}" srcOrd="0" destOrd="0" presId="urn:microsoft.com/office/officeart/2018/2/layout/IconLabelList"/>
    <dgm:cxn modelId="{26ABAF4B-3068-40F9-8724-06FD91222819}" srcId="{2F013920-56E7-4864-9F21-68B21FE0014F}" destId="{F10B05C6-23BC-44C4-903B-B005ED37DE06}" srcOrd="2" destOrd="0" parTransId="{EEEFF20A-9903-42AC-A064-7A5663ED3D22}" sibTransId="{8B9AF8CF-3521-42A7-AB78-2249DF5CD6B5}"/>
    <dgm:cxn modelId="{3A950D70-0121-4C4B-8CBC-21F16F553BFD}" type="presOf" srcId="{4F17F425-35F0-466E-B3AE-83830CE80E6E}" destId="{B3DB2849-A08E-4408-96AB-6D631A0BDDBC}" srcOrd="0" destOrd="0" presId="urn:microsoft.com/office/officeart/2018/2/layout/IconLabelList"/>
    <dgm:cxn modelId="{79180596-760E-42E3-976B-3461AA96A725}" srcId="{2F013920-56E7-4864-9F21-68B21FE0014F}" destId="{B2BF9B7D-03B0-44ED-9A43-119AAB6E42D8}" srcOrd="0" destOrd="0" parTransId="{7BE736AA-D8D9-435E-843F-362169D2BFDF}" sibTransId="{F60278ED-6EDD-4FA7-811B-8BA4B7D50F79}"/>
    <dgm:cxn modelId="{7DC08CE2-15DE-43F8-9725-0CA778A77F55}" srcId="{2F013920-56E7-4864-9F21-68B21FE0014F}" destId="{4F17F425-35F0-466E-B3AE-83830CE80E6E}" srcOrd="1" destOrd="0" parTransId="{F2B71825-D20D-422A-8FBB-F75224682BDD}" sibTransId="{ECD0E89E-D308-4FCF-AF31-E879E1308773}"/>
    <dgm:cxn modelId="{EA363AEB-180E-49C7-8BD0-CB4B5501567A}" type="presOf" srcId="{F10B05C6-23BC-44C4-903B-B005ED37DE06}" destId="{7CF21DD0-83E0-40AE-8A6D-F628CE092397}" srcOrd="0" destOrd="0" presId="urn:microsoft.com/office/officeart/2018/2/layout/IconLabelList"/>
    <dgm:cxn modelId="{F871BEF4-26AA-4E9C-B621-C3A485D0B196}" type="presOf" srcId="{B2BF9B7D-03B0-44ED-9A43-119AAB6E42D8}" destId="{484350E0-DB37-4D11-B7F0-B02B63FE06CF}" srcOrd="0" destOrd="0" presId="urn:microsoft.com/office/officeart/2018/2/layout/IconLabelList"/>
    <dgm:cxn modelId="{396C81B2-EC3A-4FBE-928E-20BF600AFBB8}" type="presParOf" srcId="{1C77A35F-165A-4AB5-BD25-857D456FE0B3}" destId="{D80598A9-198C-4071-83D6-4870292CC988}" srcOrd="0" destOrd="0" presId="urn:microsoft.com/office/officeart/2018/2/layout/IconLabelList"/>
    <dgm:cxn modelId="{48F73216-F050-4DCD-A728-5D091CF8CB64}" type="presParOf" srcId="{D80598A9-198C-4071-83D6-4870292CC988}" destId="{6B21DA72-6F6F-409B-B632-29A6D996899B}" srcOrd="0" destOrd="0" presId="urn:microsoft.com/office/officeart/2018/2/layout/IconLabelList"/>
    <dgm:cxn modelId="{9F5F3001-B6A6-4D36-B798-0BC677FCF8C1}" type="presParOf" srcId="{D80598A9-198C-4071-83D6-4870292CC988}" destId="{FD686519-7FDD-4FE9-9C2C-B19242C8F76D}" srcOrd="1" destOrd="0" presId="urn:microsoft.com/office/officeart/2018/2/layout/IconLabelList"/>
    <dgm:cxn modelId="{E64A74ED-4A79-4480-9FC6-3EA0A5AFA399}" type="presParOf" srcId="{D80598A9-198C-4071-83D6-4870292CC988}" destId="{484350E0-DB37-4D11-B7F0-B02B63FE06CF}" srcOrd="2" destOrd="0" presId="urn:microsoft.com/office/officeart/2018/2/layout/IconLabelList"/>
    <dgm:cxn modelId="{E16A9633-407C-4061-A5E7-A62E40B93829}" type="presParOf" srcId="{1C77A35F-165A-4AB5-BD25-857D456FE0B3}" destId="{FCE041DF-EEFE-42FD-AC28-074F21A50C60}" srcOrd="1" destOrd="0" presId="urn:microsoft.com/office/officeart/2018/2/layout/IconLabelList"/>
    <dgm:cxn modelId="{58E294DE-7DB9-4B0A-B745-242638886900}" type="presParOf" srcId="{1C77A35F-165A-4AB5-BD25-857D456FE0B3}" destId="{B8C70F77-E2E9-44C2-8EC4-1D14D8BFBDE2}" srcOrd="2" destOrd="0" presId="urn:microsoft.com/office/officeart/2018/2/layout/IconLabelList"/>
    <dgm:cxn modelId="{70427E4A-103C-425E-9676-5C301DCF06AA}" type="presParOf" srcId="{B8C70F77-E2E9-44C2-8EC4-1D14D8BFBDE2}" destId="{04D56051-A75A-42EE-8C0B-F73C7523C9DE}" srcOrd="0" destOrd="0" presId="urn:microsoft.com/office/officeart/2018/2/layout/IconLabelList"/>
    <dgm:cxn modelId="{1F44CD31-8F15-4046-8B7C-B208AF4F8ACC}" type="presParOf" srcId="{B8C70F77-E2E9-44C2-8EC4-1D14D8BFBDE2}" destId="{4D86A0D9-2180-404C-8DE7-B46C8CD7B055}" srcOrd="1" destOrd="0" presId="urn:microsoft.com/office/officeart/2018/2/layout/IconLabelList"/>
    <dgm:cxn modelId="{AEAB1FB4-8E5D-4474-A504-1A39D75379D0}" type="presParOf" srcId="{B8C70F77-E2E9-44C2-8EC4-1D14D8BFBDE2}" destId="{B3DB2849-A08E-4408-96AB-6D631A0BDDBC}" srcOrd="2" destOrd="0" presId="urn:microsoft.com/office/officeart/2018/2/layout/IconLabelList"/>
    <dgm:cxn modelId="{DC75BFF2-13DD-4C38-BF23-2B4814548E73}" type="presParOf" srcId="{1C77A35F-165A-4AB5-BD25-857D456FE0B3}" destId="{16B64560-5EB0-41DB-9150-7C056C9081A4}" srcOrd="3" destOrd="0" presId="urn:microsoft.com/office/officeart/2018/2/layout/IconLabelList"/>
    <dgm:cxn modelId="{60A48AF7-55C2-4B66-B0A4-86505C25A3EE}" type="presParOf" srcId="{1C77A35F-165A-4AB5-BD25-857D456FE0B3}" destId="{3C0055F6-95FC-449F-9582-295824CE1F26}" srcOrd="4" destOrd="0" presId="urn:microsoft.com/office/officeart/2018/2/layout/IconLabelList"/>
    <dgm:cxn modelId="{502E4AA4-1233-451B-BDCC-AEFA608D2A6A}" type="presParOf" srcId="{3C0055F6-95FC-449F-9582-295824CE1F26}" destId="{67A1B33B-F42F-4442-BB95-41B835223887}" srcOrd="0" destOrd="0" presId="urn:microsoft.com/office/officeart/2018/2/layout/IconLabelList"/>
    <dgm:cxn modelId="{C4540235-F595-4A98-B0CA-BCD8A2B091C7}" type="presParOf" srcId="{3C0055F6-95FC-449F-9582-295824CE1F26}" destId="{6015EF29-7133-44AF-A39A-C374EEA4F4AA}" srcOrd="1" destOrd="0" presId="urn:microsoft.com/office/officeart/2018/2/layout/IconLabelList"/>
    <dgm:cxn modelId="{0B37C96E-96C0-4835-AC78-EF5C8BA2C49C}" type="presParOf" srcId="{3C0055F6-95FC-449F-9582-295824CE1F26}" destId="{7CF21DD0-83E0-40AE-8A6D-F628CE09239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1DA72-6F6F-409B-B632-29A6D996899B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350E0-DB37-4D11-B7F0-B02B63FE06CF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Please stay on mute unless you have a question</a:t>
          </a:r>
        </a:p>
      </dsp:txBody>
      <dsp:txXfrm>
        <a:off x="291148" y="2456435"/>
        <a:ext cx="2180418" cy="720000"/>
      </dsp:txXfrm>
    </dsp:sp>
    <dsp:sp modelId="{04D56051-A75A-42EE-8C0B-F73C7523C9DE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B2849-A08E-4408-96AB-6D631A0BDDBC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Enter questions in the chat anytime or ask them after the presentation</a:t>
          </a:r>
        </a:p>
      </dsp:txBody>
      <dsp:txXfrm>
        <a:off x="2853140" y="2456435"/>
        <a:ext cx="2180418" cy="720000"/>
      </dsp:txXfrm>
    </dsp:sp>
    <dsp:sp modelId="{67A1B33B-F42F-4442-BB95-41B835223887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21DD0-83E0-40AE-8A6D-F628CE092397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recording will be shared on </a:t>
          </a:r>
          <a:r>
            <a:rPr lang="en-US" sz="1500" kern="1200" dirty="0" err="1"/>
            <a:t>ilcancer.org</a:t>
          </a:r>
          <a:r>
            <a:rPr lang="en-US" sz="1500" kern="1200" dirty="0"/>
            <a:t> after the presentation</a:t>
          </a:r>
        </a:p>
      </dsp:txBody>
      <dsp:txXfrm>
        <a:off x="5415132" y="2456435"/>
        <a:ext cx="218041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66B92-05B7-4245-87E7-F1510B116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E9D20-46C0-D541-9419-A08581560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0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9112D-F013-664F-8BBB-9BCFAEC36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2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9112D-F013-664F-8BBB-9BCFAEC364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5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Lung Cancer guideline coming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0CDB-BD04-4C6B-82FC-1C71860AB7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9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3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9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F727-41B9-524E-A12E-018A12EB3A0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BC5C6-FCF6-AD43-BC2D-074CB4DC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cancer.org" TargetMode="External"/><Relationship Id="rId2" Type="http://schemas.openxmlformats.org/officeDocument/2006/relationships/hyperlink" Target="mailto:ayang@ilcancer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yang@ilcancer.org" TargetMode="External"/><Relationship Id="rId2" Type="http://schemas.openxmlformats.org/officeDocument/2006/relationships/hyperlink" Target="mailto:info@ilcanc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://ilcancer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#_Section_2:_Patien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#_Section_3:_Preoperativ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#_Mastectomy_(Note_H)"/><Relationship Id="rId2" Type="http://schemas.openxmlformats.org/officeDocument/2006/relationships/hyperlink" Target="#_Section_3:_Preoperative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#_Partial_Mastectomy/Lumpectomy_(Not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#_Sentinel_Lymph_Node"/><Relationship Id="rId2" Type="http://schemas.openxmlformats.org/officeDocument/2006/relationships/hyperlink" Target="#_Section_3:_Preoperative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#_Axillary_Dissection_(Note_1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northwestern.az1.qualtrics.com/jfe/form/SV_elMMKTjDLGSlv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#_Section_5:_Additio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357" y="463254"/>
            <a:ext cx="8577072" cy="2982089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Synoptic Operative Reporting for Breast Cancer Procedures: Implementation Options &amp; Timeline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70825"/>
            <a:ext cx="6858000" cy="758952"/>
          </a:xfrm>
        </p:spPr>
        <p:txBody>
          <a:bodyPr>
            <a:normAutofit/>
          </a:bodyPr>
          <a:lstStyle/>
          <a:p>
            <a:r>
              <a:rPr lang="en-US" sz="2400" b="1" dirty="0"/>
              <a:t>December 17,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06" y="4518712"/>
            <a:ext cx="2872641" cy="1167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2652" y="5933081"/>
            <a:ext cx="237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ilcancer.org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D294097-BAA7-BB47-ABBF-E977ADE3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484" y="4518712"/>
            <a:ext cx="2273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297" y="373380"/>
            <a:ext cx="8577072" cy="255380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Resources for Implementation of Synoptic Operative Reporting Standards:</a:t>
            </a:r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The ILCC Toolkit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7" y="5719253"/>
            <a:ext cx="2293067" cy="9315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D294097-BAA7-BB47-ABBF-E977ADE3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245" y="5719253"/>
            <a:ext cx="1814647" cy="9326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08FABE-5A86-BD4F-A368-0EBC34E90BF0}"/>
              </a:ext>
            </a:extLst>
          </p:cNvPr>
          <p:cNvGrpSpPr/>
          <p:nvPr/>
        </p:nvGrpSpPr>
        <p:grpSpPr>
          <a:xfrm>
            <a:off x="3252140" y="2927183"/>
            <a:ext cx="2719139" cy="3326092"/>
            <a:chOff x="3252140" y="2927183"/>
            <a:chExt cx="2719139" cy="33260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655235-0FE5-5140-A034-A31C18F99036}"/>
                </a:ext>
              </a:extLst>
            </p:cNvPr>
            <p:cNvGrpSpPr/>
            <p:nvPr/>
          </p:nvGrpSpPr>
          <p:grpSpPr>
            <a:xfrm>
              <a:off x="3252140" y="2927183"/>
              <a:ext cx="2719139" cy="3326092"/>
              <a:chOff x="326440" y="1930400"/>
              <a:chExt cx="2924760" cy="410754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3F971E-7F89-EA4C-A2BB-B085197EE9E0}"/>
                  </a:ext>
                </a:extLst>
              </p:cNvPr>
              <p:cNvSpPr/>
              <p:nvPr/>
            </p:nvSpPr>
            <p:spPr>
              <a:xfrm>
                <a:off x="326440" y="1930400"/>
                <a:ext cx="2924760" cy="4107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72D57B4-5BD3-6345-873C-98C2BD6A7542}"/>
                  </a:ext>
                </a:extLst>
              </p:cNvPr>
              <p:cNvSpPr/>
              <p:nvPr/>
            </p:nvSpPr>
            <p:spPr>
              <a:xfrm>
                <a:off x="378509" y="2040726"/>
                <a:ext cx="2824185" cy="381000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A38130-1DD2-B041-BF19-8EB870D798E8}"/>
                  </a:ext>
                </a:extLst>
              </p:cNvPr>
              <p:cNvSpPr txBox="1"/>
              <p:nvPr/>
            </p:nvSpPr>
            <p:spPr>
              <a:xfrm>
                <a:off x="444204" y="2216527"/>
                <a:ext cx="2683045" cy="222351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50" b="1" dirty="0"/>
                  <a:t>ILCC Synoptic Operative Reporting Implementation Toolkit:</a:t>
                </a:r>
              </a:p>
              <a:p>
                <a:pPr algn="ctr"/>
                <a:r>
                  <a:rPr lang="en-US" sz="1850" b="1" dirty="0" err="1"/>
                  <a:t>CoC</a:t>
                </a:r>
                <a:r>
                  <a:rPr lang="en-US" sz="1850" b="1" dirty="0"/>
                  <a:t> Standards 5.3-5.6</a:t>
                </a:r>
                <a:endParaRPr lang="en-US" sz="1850" b="1" i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4579C3-1AF2-EA49-80EF-AF12EC2EB189}"/>
                  </a:ext>
                </a:extLst>
              </p:cNvPr>
              <p:cNvSpPr txBox="1"/>
              <p:nvPr/>
            </p:nvSpPr>
            <p:spPr>
              <a:xfrm>
                <a:off x="794532" y="5445387"/>
                <a:ext cx="2039969" cy="405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/>
                  <a:t>Version 1.0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4AA513A-9664-5D4B-B817-848A0B63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628" y="5047138"/>
              <a:ext cx="1567941" cy="636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14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824" y="-5243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Toolkit Contents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C34163-3C6E-4787-B43D-686FCB92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8700"/>
            <a:ext cx="7886700" cy="568452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2400" b="1" dirty="0"/>
              <a:t>Implementation Strategies &amp; Roadmap</a:t>
            </a:r>
            <a:endParaRPr lang="en-US" sz="1600" b="1" dirty="0"/>
          </a:p>
          <a:p>
            <a:pPr fontAlgn="base"/>
            <a:r>
              <a:rPr lang="en-US" sz="2400" b="1" dirty="0"/>
              <a:t>Stakeholder analysis</a:t>
            </a:r>
          </a:p>
          <a:p>
            <a:pPr lvl="1" fontAlgn="base"/>
            <a:r>
              <a:rPr lang="en-US" sz="2000" dirty="0"/>
              <a:t>Gathering feedback from surgeons, other clinicians who read operative notes</a:t>
            </a:r>
          </a:p>
          <a:p>
            <a:pPr lvl="1" fontAlgn="base"/>
            <a:r>
              <a:rPr lang="en-US" sz="2000" dirty="0"/>
              <a:t>Engaging billing, compliance, and other regulatory structures</a:t>
            </a:r>
          </a:p>
          <a:p>
            <a:pPr fontAlgn="base"/>
            <a:r>
              <a:rPr lang="en-US" sz="2400" b="1" dirty="0"/>
              <a:t>Synoptic Operative Report Templates and Other Resources</a:t>
            </a:r>
          </a:p>
          <a:p>
            <a:pPr lvl="1" fontAlgn="base"/>
            <a:r>
              <a:rPr lang="en-US" sz="2000" dirty="0"/>
              <a:t>SNB, axillary dissection only</a:t>
            </a:r>
          </a:p>
          <a:p>
            <a:pPr lvl="1" fontAlgn="base"/>
            <a:r>
              <a:rPr lang="en-US" sz="2000" dirty="0"/>
              <a:t>Other synoptic operative notes for breast surgery (mastectomy, lumpectomy, </a:t>
            </a:r>
            <a:r>
              <a:rPr lang="en-US" sz="2000" dirty="0" err="1"/>
              <a:t>oncoplastic</a:t>
            </a:r>
            <a:r>
              <a:rPr lang="en-US" sz="2000" dirty="0"/>
              <a:t> recon.)</a:t>
            </a:r>
          </a:p>
          <a:p>
            <a:pPr fontAlgn="base"/>
            <a:r>
              <a:rPr lang="en-US" sz="2400" b="1" dirty="0"/>
              <a:t>EMR solutions</a:t>
            </a:r>
          </a:p>
          <a:p>
            <a:pPr lvl="1" fontAlgn="base"/>
            <a:r>
              <a:rPr lang="en-US" sz="2000" dirty="0"/>
              <a:t>Templates, </a:t>
            </a:r>
            <a:r>
              <a:rPr lang="en-US" sz="2000" dirty="0" err="1"/>
              <a:t>smartphrases</a:t>
            </a:r>
            <a:r>
              <a:rPr lang="en-US" sz="2000" dirty="0"/>
              <a:t>, tip sheets</a:t>
            </a:r>
          </a:p>
          <a:p>
            <a:pPr lvl="1" fontAlgn="base"/>
            <a:r>
              <a:rPr lang="en-US" sz="2000" dirty="0"/>
              <a:t>Resources for surgeons who dictate their notes</a:t>
            </a:r>
          </a:p>
          <a:p>
            <a:pPr fontAlgn="base"/>
            <a:r>
              <a:rPr lang="en-US" sz="2400" b="1" dirty="0"/>
              <a:t>Change management resources</a:t>
            </a:r>
          </a:p>
          <a:p>
            <a:pPr lvl="1" fontAlgn="base"/>
            <a:r>
              <a:rPr lang="en-US" sz="2000" dirty="0"/>
              <a:t>Team roles and responsibilities</a:t>
            </a:r>
          </a:p>
          <a:p>
            <a:pPr lvl="1" fontAlgn="base"/>
            <a:r>
              <a:rPr lang="en-US" sz="2000" dirty="0"/>
              <a:t>Talking points - Making the case to surgeons and other stakeholders</a:t>
            </a:r>
          </a:p>
          <a:p>
            <a:pPr lvl="1" fontAlgn="base"/>
            <a:r>
              <a:rPr lang="en-US" sz="2000" dirty="0"/>
              <a:t>Board / Cancer Committee slide deck</a:t>
            </a:r>
          </a:p>
          <a:p>
            <a:pPr fontAlgn="base"/>
            <a:r>
              <a:rPr lang="en-US" sz="2400" b="1" dirty="0"/>
              <a:t>Resources for CoC Reaccreditation Site Visits</a:t>
            </a:r>
          </a:p>
          <a:p>
            <a:pPr lvl="1" fontAlgn="base"/>
            <a:r>
              <a:rPr lang="en-US" sz="2000" dirty="0"/>
              <a:t>Documentation of final plans for compliance (due 2023)</a:t>
            </a:r>
          </a:p>
          <a:p>
            <a:pPr lvl="1" fontAlgn="base"/>
            <a:r>
              <a:rPr lang="en-US" sz="2000" dirty="0"/>
              <a:t>Project Charter Template</a:t>
            </a:r>
          </a:p>
          <a:p>
            <a:pPr lvl="1" fontAlgn="base"/>
            <a:r>
              <a:rPr lang="en-US" sz="2000" dirty="0"/>
              <a:t>Description of </a:t>
            </a:r>
            <a:r>
              <a:rPr lang="en-US" sz="2000" dirty="0" err="1"/>
              <a:t>Workplans</a:t>
            </a:r>
            <a:r>
              <a:rPr lang="en-US" sz="2000" dirty="0"/>
              <a:t> and Implementation</a:t>
            </a:r>
          </a:p>
          <a:p>
            <a:pPr lvl="1" fontAlgn="base"/>
            <a:r>
              <a:rPr lang="en-US" sz="2000" dirty="0"/>
              <a:t>List of ILCC/ISQIC QI Team meeting dates</a:t>
            </a:r>
          </a:p>
          <a:p>
            <a:pPr fontAlgn="base"/>
            <a:r>
              <a:rPr lang="en-US" sz="2400" b="1" dirty="0"/>
              <a:t>Monitoring and feedback - tracking compliance with the new standards</a:t>
            </a:r>
          </a:p>
          <a:p>
            <a:pPr lvl="1" fontAlgn="base"/>
            <a:r>
              <a:rPr lang="en-US" sz="2000" dirty="0"/>
              <a:t>Analytic tools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1CFE2FB-0508-9446-9858-7CDFE66C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D17A1B-CEAF-C84D-838B-80902DAF021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98735F-4932-5542-9B21-49B2D313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27FDD0-6661-D442-A133-D63770B0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655753" y="333797"/>
            <a:ext cx="3841921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sz="2400" b="1" u="sng" dirty="0">
                <a:solidFill>
                  <a:srgbClr val="00B050"/>
                </a:solidFill>
              </a:rPr>
              <a:t>Release date:</a:t>
            </a:r>
            <a:r>
              <a:rPr lang="en-US" sz="2400" b="1" dirty="0">
                <a:solidFill>
                  <a:srgbClr val="00B050"/>
                </a:solidFill>
              </a:rPr>
              <a:t> February 2022</a:t>
            </a:r>
          </a:p>
        </p:txBody>
      </p:sp>
    </p:spTree>
    <p:extLst>
      <p:ext uri="{BB962C8B-B14F-4D97-AF65-F5344CB8AC3E}">
        <p14:creationId xmlns:p14="http://schemas.microsoft.com/office/powerpoint/2010/main" val="13158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1803-677D-8D4C-ADCC-2F1DF4F9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" y="54018"/>
            <a:ext cx="7886700" cy="1325563"/>
          </a:xfrm>
        </p:spPr>
        <p:txBody>
          <a:bodyPr/>
          <a:lstStyle/>
          <a:p>
            <a:r>
              <a:rPr lang="en-US" b="1" dirty="0"/>
              <a:t>Sample EMR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8CC0B-A724-2848-A453-7CF57A5D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F65E-04F5-4C08-9318-D241996CE15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BE724-0842-FE42-BB25-19EF52279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19"/>
          <a:stretch/>
        </p:blipFill>
        <p:spPr>
          <a:xfrm>
            <a:off x="2743199" y="1211252"/>
            <a:ext cx="3373850" cy="54416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5D17A1B-CEAF-C84D-838B-80902DAF021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98735F-4932-5542-9B21-49B2D313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27FDD0-6661-D442-A133-D63770B0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61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12" y="54018"/>
            <a:ext cx="7886700" cy="1325563"/>
          </a:xfrm>
        </p:spPr>
        <p:txBody>
          <a:bodyPr/>
          <a:lstStyle/>
          <a:p>
            <a:r>
              <a:rPr lang="en-US" b="1" dirty="0"/>
              <a:t>Sample </a:t>
            </a:r>
            <a:r>
              <a:rPr lang="en-US" b="1" dirty="0" err="1"/>
              <a:t>Smartphrases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282093"/>
              </p:ext>
            </p:extLst>
          </p:nvPr>
        </p:nvGraphicFramePr>
        <p:xfrm>
          <a:off x="520162" y="1560569"/>
          <a:ext cx="4051838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092">
                  <a:extLst>
                    <a:ext uri="{9D8B030D-6E8A-4147-A177-3AD203B41FA5}">
                      <a16:colId xmlns:a16="http://schemas.microsoft.com/office/drawing/2014/main" val="22819514"/>
                    </a:ext>
                  </a:extLst>
                </a:gridCol>
                <a:gridCol w="2324746">
                  <a:extLst>
                    <a:ext uri="{9D8B030D-6E8A-4147-A177-3AD203B41FA5}">
                      <a16:colId xmlns:a16="http://schemas.microsoft.com/office/drawing/2014/main" val="261918908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Sentinel Lymph Node Biopsy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98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Substrate(s) used for </a:t>
                      </a:r>
                      <a:r>
                        <a:rPr lang="en-US" sz="1100" dirty="0" err="1">
                          <a:effectLst/>
                        </a:rPr>
                        <a:t>SLNBx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the {BLANKLIST CH CLN:30424006::"NAC </a:t>
                      </a:r>
                      <a:r>
                        <a:rPr lang="en-US" sz="1100" dirty="0" err="1">
                          <a:effectLst/>
                        </a:rPr>
                        <a:t>Setting","Non</a:t>
                      </a:r>
                      <a:r>
                        <a:rPr lang="en-US" sz="1100" dirty="0">
                          <a:effectLst/>
                        </a:rPr>
                        <a:t>-NAC Setting"}: {BLANKLIST CH CLN:30424006::"</a:t>
                      </a:r>
                      <a:r>
                        <a:rPr lang="en-US" sz="1100" dirty="0" err="1">
                          <a:effectLst/>
                        </a:rPr>
                        <a:t>Dye","Radiotracer","Clips","Dye</a:t>
                      </a:r>
                      <a:r>
                        <a:rPr lang="en-US" sz="1100" dirty="0">
                          <a:effectLst/>
                        </a:rPr>
                        <a:t> and Radiotracer"}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5814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colored nodes or non-colored nodes at end of blue lymphatics were removed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CLN:30424006::"Yes","No","N/A"}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5015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significantly radioactive nodes were removed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CLN:30424006::"Yes","No","N/A"}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2005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palpably suspicious nodes were removed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CLN:30424006::"Yes","No","N/A"}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5570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Clipped nodes were removed: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{BLANKLIST CH CLN:30424006::"</a:t>
                      </a:r>
                      <a:r>
                        <a:rPr lang="en-US" sz="1100" dirty="0" err="1">
                          <a:effectLst/>
                        </a:rPr>
                        <a:t>Yes","No","N</a:t>
                      </a:r>
                      <a:r>
                        <a:rPr lang="en-US" sz="1100" dirty="0">
                          <a:effectLst/>
                        </a:rPr>
                        <a:t>/A"}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205363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89574"/>
              </p:ext>
            </p:extLst>
          </p:nvPr>
        </p:nvGraphicFramePr>
        <p:xfrm>
          <a:off x="4680488" y="1560569"/>
          <a:ext cx="4127311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487">
                  <a:extLst>
                    <a:ext uri="{9D8B030D-6E8A-4147-A177-3AD203B41FA5}">
                      <a16:colId xmlns:a16="http://schemas.microsoft.com/office/drawing/2014/main" val="3511498785"/>
                    </a:ext>
                  </a:extLst>
                </a:gridCol>
                <a:gridCol w="2281824">
                  <a:extLst>
                    <a:ext uri="{9D8B030D-6E8A-4147-A177-3AD203B41FA5}">
                      <a16:colId xmlns:a16="http://schemas.microsoft.com/office/drawing/2014/main" val="379053714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Axillary Surgery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84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Resection performed within the boundaries of the axillary vein, chest wall (serratus anterior), and latissimus dorsi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CLN:30424006::"Yes","No"}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7500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long thoracic and thoracodorsal nerves were spared during dissection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CLN:30424006::"Yes","No","Not identified"}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201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Attempts were made to spare the intercostobrachial nerves during dissection if possible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{BLANKLIST CH CLN:30424006::"Yes","No"}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8278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Were any level III nodes are removed? (If so then document why)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{BLANKLIST CH CLN:30424006::"Yes-***","No"}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09196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5D17A1B-CEAF-C84D-838B-80902DAF021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98735F-4932-5542-9B21-49B2D313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27FDD0-6661-D442-A133-D63770B0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08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2000250"/>
            <a:ext cx="6165056" cy="3231425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7" name="AutoShape 2" descr="Figure 2. Requirements for Standards 5.3-5.6: Compliance and Site Reviews ">
            <a:extLst>
              <a:ext uri="{FF2B5EF4-FFF2-40B4-BE49-F238E27FC236}">
                <a16:creationId xmlns:a16="http://schemas.microsoft.com/office/drawing/2014/main" id="{B218D2D3-FC95-4C0B-B624-DA95F576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3D6C479-8A1E-664A-B28A-AE3A6384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57846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  <a:endParaRPr lang="en-US" sz="75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EFE60-C583-464D-B271-FED4F2526865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6C399-912F-CE43-9D09-53DB72C7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DBDD5F5-A19E-7241-9C35-220E451D0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51B441EA-9AD5-994F-91D5-9B3EBB71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79" y="256995"/>
            <a:ext cx="7886700" cy="1325563"/>
          </a:xfrm>
        </p:spPr>
        <p:txBody>
          <a:bodyPr/>
          <a:lstStyle/>
          <a:p>
            <a:pPr algn="ctr"/>
            <a:r>
              <a:rPr lang="en-US" b="1"/>
              <a:t>Project</a:t>
            </a:r>
            <a:br>
              <a:rPr lang="en-US" b="1"/>
            </a:br>
            <a:r>
              <a:rPr lang="en-US" b="1"/>
              <a:t>Implementation Timeline</a:t>
            </a:r>
            <a:endParaRPr lang="en-US" b="1" dirty="0"/>
          </a:p>
        </p:txBody>
      </p:sp>
      <p:pic>
        <p:nvPicPr>
          <p:cNvPr id="13" name="Picture 4" descr="Figure 2. Requirements for Standards 5.3-5.6: Compliance and Site Reviews ">
            <a:extLst>
              <a:ext uri="{FF2B5EF4-FFF2-40B4-BE49-F238E27FC236}">
                <a16:creationId xmlns:a16="http://schemas.microsoft.com/office/drawing/2014/main" id="{0A92ED1A-F83B-4ED6-8ED6-60498ED9C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 bwMode="auto">
          <a:xfrm>
            <a:off x="2323373" y="5338513"/>
            <a:ext cx="4268654" cy="1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963B1D-63F3-9B40-9AD1-30C1F95A75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2" t="22223" r="1980" b="6666"/>
          <a:stretch/>
        </p:blipFill>
        <p:spPr>
          <a:xfrm>
            <a:off x="121276" y="1557710"/>
            <a:ext cx="8921167" cy="37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8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4184-B773-4848-AD57-724C034C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12" y="324637"/>
            <a:ext cx="7886700" cy="1325563"/>
          </a:xfrm>
        </p:spPr>
        <p:txBody>
          <a:bodyPr/>
          <a:lstStyle/>
          <a:p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1C85E-9400-D047-BA5D-B99C79AE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3757"/>
            <a:ext cx="7886700" cy="4613206"/>
          </a:xfrm>
        </p:spPr>
        <p:txBody>
          <a:bodyPr>
            <a:normAutofit/>
          </a:bodyPr>
          <a:lstStyle/>
          <a:p>
            <a:r>
              <a:rPr lang="en-US" sz="2400" dirty="0"/>
              <a:t>What are some of the barriers you are facing or anticipate facing with implementing synoptic operative reporting at your hospital?</a:t>
            </a:r>
          </a:p>
          <a:p>
            <a:r>
              <a:rPr lang="en-US" sz="2400" dirty="0"/>
              <a:t>Who do you need to engage at your hospital as part of your QI team?</a:t>
            </a:r>
          </a:p>
          <a:p>
            <a:r>
              <a:rPr lang="en-US" sz="2400" dirty="0"/>
              <a:t>When is your hospital’s next </a:t>
            </a:r>
            <a:r>
              <a:rPr lang="en-US" sz="2400" dirty="0" err="1"/>
              <a:t>CoC</a:t>
            </a:r>
            <a:r>
              <a:rPr lang="en-US" sz="2400" dirty="0"/>
              <a:t> site visit?</a:t>
            </a:r>
          </a:p>
          <a:p>
            <a:r>
              <a:rPr lang="en-US" sz="2400" dirty="0"/>
              <a:t>Are you interested in working on melanoma and colorectal standards (5.5, 5.6) in addition to the breast procedures (5.3, 5.4)?</a:t>
            </a:r>
          </a:p>
          <a:p>
            <a:r>
              <a:rPr lang="en-US" sz="2400" dirty="0"/>
              <a:t>What additional resources do you need from us to succeed?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B3AF4F3-8CB4-3A46-8906-F34FFEBDC6A3}"/>
              </a:ext>
            </a:extLst>
          </p:cNvPr>
          <p:cNvSpPr txBox="1">
            <a:spLocks/>
          </p:cNvSpPr>
          <p:nvPr/>
        </p:nvSpPr>
        <p:spPr>
          <a:xfrm>
            <a:off x="3028950" y="65209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5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  <a:endParaRPr lang="en-US" sz="750" dirty="0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8E8EA8-9F1B-FF48-94DB-B8E1618343C9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5D4AC3-90F9-D64D-B1A8-2BAC4573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F9D1D0E-C598-274B-BD63-B191194B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56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FE3C-915E-D747-A864-54C297F4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C26DB-8F73-E54B-804B-9E54CD26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54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ILCC Teams: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Let us know who will be on your QI Team:</a:t>
            </a:r>
          </a:p>
          <a:p>
            <a:pPr lvl="1"/>
            <a:r>
              <a:rPr lang="en-US" sz="2000" dirty="0">
                <a:hlinkClick r:id="rId2"/>
              </a:rPr>
              <a:t>ayang@ilcancer.org</a:t>
            </a:r>
            <a:r>
              <a:rPr lang="en-US" sz="2000" dirty="0"/>
              <a:t>; </a:t>
            </a:r>
            <a:r>
              <a:rPr lang="en-US" sz="2000" dirty="0">
                <a:hlinkClick r:id="rId3"/>
              </a:rPr>
              <a:t>info@ilcancer.org </a:t>
            </a:r>
            <a:endParaRPr lang="en-US" sz="2000" dirty="0"/>
          </a:p>
          <a:p>
            <a:pPr lvl="2"/>
            <a:r>
              <a:rPr lang="en-US" dirty="0"/>
              <a:t>Team lead (probably breast surgeon)</a:t>
            </a:r>
          </a:p>
          <a:p>
            <a:pPr lvl="2"/>
            <a:r>
              <a:rPr lang="en-US" dirty="0"/>
              <a:t>Other clinicians (other surgeons, other stakeholders – e.g., rad </a:t>
            </a:r>
            <a:r>
              <a:rPr lang="en-US" dirty="0" err="1"/>
              <a:t>onc</a:t>
            </a:r>
            <a:r>
              <a:rPr lang="en-US" dirty="0"/>
              <a:t>, path, biller/coder)</a:t>
            </a:r>
          </a:p>
          <a:p>
            <a:pPr lvl="2"/>
            <a:r>
              <a:rPr lang="en-US" dirty="0"/>
              <a:t>Quality leader (or other connection to local quality structure/</a:t>
            </a:r>
            <a:r>
              <a:rPr lang="en-US" dirty="0" err="1"/>
              <a:t>CoC</a:t>
            </a:r>
            <a:r>
              <a:rPr lang="en-US" dirty="0"/>
              <a:t> accreditation)</a:t>
            </a:r>
          </a:p>
          <a:p>
            <a:pPr lvl="2"/>
            <a:r>
              <a:rPr lang="en-US" dirty="0"/>
              <a:t>Administration representative</a:t>
            </a:r>
          </a:p>
          <a:p>
            <a:pPr lvl="2"/>
            <a:r>
              <a:rPr lang="en-US" dirty="0"/>
              <a:t>Cancer Registrar</a:t>
            </a:r>
          </a:p>
          <a:p>
            <a:pPr lvl="2"/>
            <a:endParaRPr lang="en-US" dirty="0"/>
          </a:p>
          <a:p>
            <a:pPr marL="12700" lvl="2" indent="0">
              <a:buNone/>
            </a:pPr>
            <a:r>
              <a:rPr lang="en-US" b="1" u="sng" dirty="0"/>
              <a:t>Coordinating Center:</a:t>
            </a:r>
          </a:p>
          <a:p>
            <a:pPr marL="469900" lvl="2" indent="-457200">
              <a:buFont typeface="+mj-lt"/>
              <a:buAutoNum type="arabicPeriod"/>
            </a:pPr>
            <a:r>
              <a:rPr lang="en-US" dirty="0"/>
              <a:t>Toolkit development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F9B709F-62C3-0E47-92EB-C16E7249417F}"/>
              </a:ext>
            </a:extLst>
          </p:cNvPr>
          <p:cNvSpPr txBox="1">
            <a:spLocks/>
          </p:cNvSpPr>
          <p:nvPr/>
        </p:nvSpPr>
        <p:spPr>
          <a:xfrm>
            <a:off x="3028950" y="65209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ILCC. Not for reuse or distribution without permission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7BAFBF-A891-1147-AF0C-3FDC5BDA55BB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5C4457-77CC-C64C-8229-EAB264A48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C936794-F464-E445-A83A-6BB87C4E3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51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64" y="312116"/>
            <a:ext cx="4147457" cy="1325563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69" y="1521205"/>
            <a:ext cx="3943352" cy="5400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Tony Yang, MD, MS</a:t>
            </a:r>
          </a:p>
          <a:p>
            <a:pPr marL="0" indent="0">
              <a:buNone/>
            </a:pPr>
            <a:r>
              <a:rPr lang="en-US" sz="1800" dirty="0"/>
              <a:t>Director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Brianna D’Orazio, MPH</a:t>
            </a:r>
          </a:p>
          <a:p>
            <a:pPr marL="0" indent="0">
              <a:buNone/>
            </a:pPr>
            <a:r>
              <a:rPr lang="en-US" sz="1800" dirty="0"/>
              <a:t>Administrative Coordinator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John Slocum, MPH</a:t>
            </a:r>
          </a:p>
          <a:p>
            <a:pPr marL="0" indent="0">
              <a:buNone/>
            </a:pPr>
            <a:r>
              <a:rPr lang="en-US" sz="1800" dirty="0"/>
              <a:t>Project Coordinator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Reach us at </a:t>
            </a:r>
            <a:r>
              <a:rPr lang="en-US" sz="1800" b="1" dirty="0">
                <a:hlinkClick r:id="rId2"/>
              </a:rPr>
              <a:t>info@ilcancer.org</a:t>
            </a:r>
            <a:r>
              <a:rPr lang="en-US" sz="1800" b="1" dirty="0"/>
              <a:t>, </a:t>
            </a:r>
            <a:r>
              <a:rPr lang="en-US" sz="1800" b="1" dirty="0">
                <a:hlinkClick r:id="rId3"/>
              </a:rPr>
              <a:t>ayang@ilcancer.org</a:t>
            </a:r>
            <a:r>
              <a:rPr lang="en-US" sz="1800" b="1" dirty="0"/>
              <a:t>  </a:t>
            </a:r>
          </a:p>
          <a:p>
            <a:pPr marL="0" indent="0">
              <a:buNone/>
            </a:pPr>
            <a:r>
              <a:rPr lang="en-US" sz="1800" b="1" dirty="0"/>
              <a:t>Website: </a:t>
            </a:r>
            <a:r>
              <a:rPr lang="en-US" sz="1800" b="1" dirty="0">
                <a:hlinkClick r:id="rId4"/>
              </a:rPr>
              <a:t>ilcancer.org</a:t>
            </a:r>
            <a:endParaRPr lang="en-US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231D1-CD96-7944-9AC1-2CA5EB560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55" y="3142699"/>
            <a:ext cx="2952366" cy="120308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60F29E-9F8E-E845-8900-CEE882FA8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926" y="4532243"/>
            <a:ext cx="2007795" cy="103610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E9A7075-09CE-D348-BB2D-F35687E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7214" y="6356350"/>
            <a:ext cx="3412671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2021 ILCC. Not for reuse or distribution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383899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804C-3F4A-454D-8E45-FD4F9694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61104-5AD4-5F46-93E5-EB460279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0710" y="620216"/>
            <a:ext cx="6115049" cy="857250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New CoC Operative Reporting Standards</a:t>
            </a:r>
            <a:endParaRPr lang="en-US" sz="40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2383" y="3832429"/>
            <a:ext cx="5424507" cy="2511619"/>
          </a:xfrm>
        </p:spPr>
        <p:txBody>
          <a:bodyPr>
            <a:normAutofit fontScale="92500" lnSpcReduction="20000"/>
          </a:bodyPr>
          <a:lstStyle/>
          <a:p>
            <a:pPr marL="129779" indent="-129779"/>
            <a:r>
              <a:rPr lang="en-US" sz="2250" dirty="0"/>
              <a:t>Intent:</a:t>
            </a:r>
          </a:p>
          <a:p>
            <a:pPr marL="342900" lvl="1" indent="-215504"/>
            <a:r>
              <a:rPr lang="en-US" sz="2250" dirty="0"/>
              <a:t>Improve documentation accuracy, consistency, efficiency</a:t>
            </a:r>
          </a:p>
          <a:p>
            <a:pPr marL="342900" lvl="1" indent="-215504"/>
            <a:r>
              <a:rPr lang="en-US" sz="2250" dirty="0"/>
              <a:t>Improve efficiency of data abstraction, measurement of quality</a:t>
            </a:r>
          </a:p>
          <a:p>
            <a:pPr marL="342900" lvl="1" indent="-215504"/>
            <a:endParaRPr lang="en-US" dirty="0"/>
          </a:p>
          <a:p>
            <a:pPr marL="127397" indent="-127397"/>
            <a:r>
              <a:rPr lang="en-US" i="1" dirty="0"/>
              <a:t> Very different from most current practice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22384" y="1841500"/>
            <a:ext cx="7688331" cy="33048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" b="1" u="sng" dirty="0"/>
          </a:p>
          <a:p>
            <a:pPr marL="127397" indent="-127397"/>
            <a:r>
              <a:rPr lang="en-US" sz="2400" b="1" u="sng" dirty="0"/>
              <a:t>Synoptic formatting</a:t>
            </a:r>
            <a:r>
              <a:rPr lang="en-US" sz="2400" b="1" dirty="0"/>
              <a:t> of cancer surgery operative reports</a:t>
            </a:r>
          </a:p>
          <a:p>
            <a:pPr marL="342900" lvl="1" indent="-215504"/>
            <a:r>
              <a:rPr lang="en-US" sz="2000" dirty="0"/>
              <a:t>Will now be required for cancer program accreditation</a:t>
            </a:r>
          </a:p>
          <a:p>
            <a:pPr marL="127397" indent="-127397"/>
            <a:r>
              <a:rPr lang="en-US" sz="2400" b="1" dirty="0"/>
              <a:t>New way to format, input data for important components of cancer operations (specific data in defined fields)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1BE9F3-3099-4144-B015-F7796952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38C7D-0625-4E49-8DE5-2F429D2D9677}"/>
              </a:ext>
            </a:extLst>
          </p:cNvPr>
          <p:cNvSpPr txBox="1"/>
          <p:nvPr/>
        </p:nvSpPr>
        <p:spPr>
          <a:xfrm>
            <a:off x="6694300" y="5996936"/>
            <a:ext cx="1855266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https://www.facs.org/quality-programs/cancer/news/program-requirements-091620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CFC1E-AC46-AD45-8BB0-66CE2B77E8F0}"/>
              </a:ext>
            </a:extLst>
          </p:cNvPr>
          <p:cNvGrpSpPr/>
          <p:nvPr/>
        </p:nvGrpSpPr>
        <p:grpSpPr>
          <a:xfrm>
            <a:off x="6535677" y="3864040"/>
            <a:ext cx="1785938" cy="1961834"/>
            <a:chOff x="5720444" y="3394496"/>
            <a:chExt cx="2381250" cy="26157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5DEA86-EE7B-E940-9CE3-2B511D71B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444" y="3429000"/>
              <a:ext cx="2381250" cy="2581275"/>
            </a:xfrm>
            <a:prstGeom prst="rect">
              <a:avLst/>
            </a:prstGeom>
          </p:spPr>
        </p:pic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C7F81681-66F2-1D4F-888E-9765D624E15A}"/>
                </a:ext>
              </a:extLst>
            </p:cNvPr>
            <p:cNvSpPr/>
            <p:nvPr/>
          </p:nvSpPr>
          <p:spPr>
            <a:xfrm>
              <a:off x="5720444" y="4192438"/>
              <a:ext cx="1059918" cy="181783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4C7192A0-0BD3-704B-A9CC-FF19DA50C795}"/>
                </a:ext>
              </a:extLst>
            </p:cNvPr>
            <p:cNvSpPr/>
            <p:nvPr/>
          </p:nvSpPr>
          <p:spPr>
            <a:xfrm rot="5400000">
              <a:off x="5933382" y="3181558"/>
              <a:ext cx="763437" cy="1189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C5BD1D-E698-1740-A815-9454A9C0B787}"/>
                </a:ext>
              </a:extLst>
            </p:cNvPr>
            <p:cNvSpPr/>
            <p:nvPr/>
          </p:nvSpPr>
          <p:spPr>
            <a:xfrm>
              <a:off x="7185800" y="3429000"/>
              <a:ext cx="914400" cy="46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2F6E03EB-724D-4D48-B25D-BD0328DA9E91}"/>
                </a:ext>
              </a:extLst>
            </p:cNvPr>
            <p:cNvSpPr/>
            <p:nvPr/>
          </p:nvSpPr>
          <p:spPr>
            <a:xfrm rot="10800000">
              <a:off x="6892506" y="3395293"/>
              <a:ext cx="291800" cy="4952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308A9B-5334-1246-B08F-A058838F1D84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A04140-7D4F-1341-98C5-2415458E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44FB419-A65D-8A4C-BC21-B5BBDB404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36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6B5E-879D-D645-9F5A-F55D5225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8765"/>
            <a:ext cx="7886700" cy="1325563"/>
          </a:xfrm>
        </p:spPr>
        <p:txBody>
          <a:bodyPr/>
          <a:lstStyle/>
          <a:p>
            <a:r>
              <a:rPr lang="en-US" dirty="0"/>
              <a:t>Housekeeping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A0FA5BA-2F27-4EC9-901A-BFEDEC674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61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FA010A8-E6A4-964B-AABF-D8CDAD46524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2D7D0-C45B-FB41-BB46-A410E8D0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3310850-ADB1-A04B-A259-6114667E9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690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Synoptic Operative Reports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1" y="2000250"/>
            <a:ext cx="6165056" cy="323142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9936" y="5263427"/>
            <a:ext cx="479133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https://www.facs.org/quality-programs/cancer/news/program-requirements-091620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9AB45-7E77-41B9-8F76-F2F9DE66E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28787" r="29167" b="21715"/>
          <a:stretch/>
        </p:blipFill>
        <p:spPr>
          <a:xfrm>
            <a:off x="1584749" y="2288817"/>
            <a:ext cx="6142791" cy="2654293"/>
          </a:xfrm>
          <a:prstGeom prst="rect">
            <a:avLst/>
          </a:prstGeom>
        </p:spPr>
      </p:pic>
      <p:sp>
        <p:nvSpPr>
          <p:cNvPr id="7" name="AutoShape 2" descr="Figure 2. Requirements for Standards 5.3-5.6: Compliance and Site Reviews ">
            <a:extLst>
              <a:ext uri="{FF2B5EF4-FFF2-40B4-BE49-F238E27FC236}">
                <a16:creationId xmlns:a16="http://schemas.microsoft.com/office/drawing/2014/main" id="{B218D2D3-FC95-4C0B-B624-DA95F576B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B1827-9F67-418D-9FDE-418877E4F268}"/>
              </a:ext>
            </a:extLst>
          </p:cNvPr>
          <p:cNvSpPr/>
          <p:nvPr/>
        </p:nvSpPr>
        <p:spPr>
          <a:xfrm>
            <a:off x="1584750" y="2654151"/>
            <a:ext cx="6187651" cy="1257300"/>
          </a:xfrm>
          <a:prstGeom prst="rect">
            <a:avLst/>
          </a:prstGeom>
          <a:noFill/>
          <a:ln w="38100">
            <a:solidFill>
              <a:srgbClr val="FF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6CE4D17-45BF-DF44-84D4-7EDAB2C3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ECA286-8820-F542-BEDC-0316E26D3FF1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1BDEAB-CE2E-1B4C-A1A0-CCEF9852A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B7B2D6A-E30B-B04B-A72E-1583B75D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228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49" y="847725"/>
            <a:ext cx="5849476" cy="674177"/>
          </a:xfrm>
        </p:spPr>
        <p:txBody>
          <a:bodyPr>
            <a:normAutofit/>
          </a:bodyPr>
          <a:lstStyle/>
          <a:p>
            <a:r>
              <a:rPr lang="en-US" sz="4000" b="1" dirty="0"/>
              <a:t>Breast SNB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75" y="2004734"/>
            <a:ext cx="2919012" cy="2447628"/>
          </a:xfrm>
        </p:spPr>
        <p:txBody>
          <a:bodyPr>
            <a:normAutofit/>
          </a:bodyPr>
          <a:lstStyle/>
          <a:p>
            <a:r>
              <a:rPr lang="en-US" sz="2400" dirty="0"/>
              <a:t>6 items</a:t>
            </a:r>
          </a:p>
          <a:p>
            <a:r>
              <a:rPr lang="en-US" sz="2400" dirty="0"/>
              <a:t>Room for logic to be built into questions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57" y="5548131"/>
            <a:ext cx="1200150" cy="487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65" y="997332"/>
            <a:ext cx="3461879" cy="5038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91" y="6021875"/>
            <a:ext cx="2862795" cy="19085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76B3472-44B5-564B-8497-BEC39C49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341834-A735-0F43-B4CD-33F0ACD5954B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790A03-FA8D-D24C-B9D5-30142C271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FEA3FE4-CF46-3D4D-949E-C06DC325E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859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Breast Axillary Dissection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142" y="2095671"/>
            <a:ext cx="2637782" cy="2447628"/>
          </a:xfrm>
        </p:spPr>
        <p:txBody>
          <a:bodyPr>
            <a:normAutofit/>
          </a:bodyPr>
          <a:lstStyle/>
          <a:p>
            <a:r>
              <a:rPr lang="en-US" sz="2400" dirty="0"/>
              <a:t>4 items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24" y="1585018"/>
            <a:ext cx="4284554" cy="3363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52" y="5064516"/>
            <a:ext cx="3126979" cy="20846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879702E-72F7-034B-A903-140DF3DA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524F74-EB10-764E-ABF6-5BB95B4B9264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2C20CA-DC90-6A4B-9449-99BB1A712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793D366-D235-A845-858E-6D4B50DA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32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4000" b="1" dirty="0"/>
              <a:t>Sample Report – Generic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50" b="1" u="sng" dirty="0">
                <a:latin typeface="Arial" charset="0"/>
                <a:ea typeface="Arial" charset="0"/>
                <a:cs typeface="Arial" charset="0"/>
              </a:rPr>
              <a:t>Operative Report</a:t>
            </a:r>
          </a:p>
          <a:p>
            <a:endParaRPr lang="en-US" sz="135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PROCEDURE DATE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PREOPERATIVE DIAGNOSIS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POSTOPERATIVE DIAGNOSIS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PROCEDURE(s)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SURGEON(s): </a:t>
            </a:r>
            <a:r>
              <a:rPr lang="en-US" sz="1350" i="1" dirty="0">
                <a:latin typeface="Arial" charset="0"/>
                <a:ea typeface="Arial" charset="0"/>
                <a:cs typeface="Arial" charset="0"/>
              </a:rPr>
              <a:t>Surgeon(s) and Role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CO-SURGEON(s)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ASSISTANTS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ANESTHESIA TYPE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DVT PROPHYLAXIS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SURGICAL INDICATIONS:  </a:t>
            </a:r>
            <a:r>
              <a:rPr lang="en-US" sz="1350" i="1" dirty="0">
                <a:latin typeface="Arial" charset="0"/>
                <a:ea typeface="Arial" charset="0"/>
                <a:cs typeface="Arial" charset="0"/>
              </a:rPr>
              <a:t>Brief narrative vs. choice of indication phrases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INTRAOPERATIVE FINDINGS: </a:t>
            </a:r>
            <a:r>
              <a:rPr lang="en-US" sz="1350" i="1" dirty="0">
                <a:latin typeface="Arial" charset="0"/>
                <a:ea typeface="Arial" charset="0"/>
                <a:cs typeface="Arial" charset="0"/>
              </a:rPr>
              <a:t>Brief Narrative vs. choice of indication phrases</a:t>
            </a: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PREOPERATIVE SAFETY CHECKLIST STATEMENT: </a:t>
            </a:r>
            <a:r>
              <a:rPr lang="en-US" sz="1350" i="1" dirty="0">
                <a:latin typeface="Arial" charset="0"/>
                <a:ea typeface="Arial" charset="0"/>
                <a:cs typeface="Arial" charset="0"/>
              </a:rPr>
              <a:t>Brief narrative vs. choice of indication phrases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F91990-8C1F-4920-923F-1A8E916F69EF}"/>
              </a:ext>
            </a:extLst>
          </p:cNvPr>
          <p:cNvSpPr txBox="1">
            <a:spLocks/>
          </p:cNvSpPr>
          <p:nvPr/>
        </p:nvSpPr>
        <p:spPr>
          <a:xfrm>
            <a:off x="5426016" y="2034757"/>
            <a:ext cx="2975862" cy="1895655"/>
          </a:xfrm>
          <a:prstGeom prst="rect">
            <a:avLst/>
          </a:prstGeom>
        </p:spPr>
        <p:txBody>
          <a:bodyPr vert="horz" lIns="0" tIns="0" rIns="68580" bIns="34290" rtlCol="0">
            <a:normAutofit/>
          </a:bodyPr>
          <a:lstStyle>
            <a:lvl1pPr marL="130969" indent="-130969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88" kern="1200" spc="-38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88119" algn="l" defTabSz="685800" rtl="0" eaLnBrk="1" latinLnBrk="0" hangingPunct="1">
              <a:spcBef>
                <a:spcPct val="20000"/>
              </a:spcBef>
              <a:buClr>
                <a:srgbClr val="605F62"/>
              </a:buClr>
              <a:buFont typeface="Symbol" pitchFamily="18" charset="2"/>
              <a:buChar char="-"/>
              <a:defRPr sz="1388" kern="1200" spc="-38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5535" indent="-122635" algn="l" defTabSz="6858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050" kern="1200" spc="-38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03647" indent="-129779" algn="l" defTabSz="6858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050" kern="1200" spc="-38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6281" indent="-122635" algn="l" defTabSz="685800" rtl="0" eaLnBrk="1" latinLnBrk="0" hangingPunct="1">
              <a:spcBef>
                <a:spcPct val="20000"/>
              </a:spcBef>
              <a:buClr>
                <a:srgbClr val="605F62"/>
              </a:buClr>
              <a:buFont typeface="Arial" pitchFamily="34" charset="0"/>
              <a:buChar char="•"/>
              <a:defRPr sz="1050" kern="1200" spc="-38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i="1" dirty="0"/>
              <a:t> Automatically pull-in data as much as possible</a:t>
            </a:r>
          </a:p>
          <a:p>
            <a:endParaRPr lang="en-US" sz="2100" b="1" i="1" dirty="0"/>
          </a:p>
          <a:p>
            <a:r>
              <a:rPr lang="en-US" sz="2100" b="1" i="1" dirty="0"/>
              <a:t> Working with billing/compliance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897806B-C33F-A042-9425-609CEDB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8140AD-A028-1A49-BAE1-C5C9FB0BCAF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4429B9-5BB0-E843-94D1-3DA1A6CF1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8895DBF-0786-704B-9433-70AE1C4E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71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9652"/>
            <a:ext cx="7886700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u="sng" dirty="0">
                <a:latin typeface="Arial" charset="0"/>
                <a:ea typeface="Arial" charset="0"/>
                <a:cs typeface="Arial" charset="0"/>
              </a:rPr>
              <a:t>DETAILS OF THE PROCEDURE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EXPLORATION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Patient position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Operative approach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Preoperative biopsy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Intraoperative biopsy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Primary intent of resection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Notes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(narrative form)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RESECTION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Procedure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Location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Method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Structures identified and preserved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Notes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(narrative form)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SNB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Substrate used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Node removal</a:t>
            </a:r>
          </a:p>
          <a:p>
            <a:pPr lvl="2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All colored nodes or non-colored nodes present at the end of a dye filled lymphatic channel were removed, if dye was used as the substrate for localization</a:t>
            </a:r>
          </a:p>
          <a:p>
            <a:pPr lvl="2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All significantly radioactive nodes were removed, if radionuclide was used as the substrate for localization</a:t>
            </a:r>
          </a:p>
          <a:p>
            <a:pPr lvl="2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All palpably suspicious nodes were removed, if present</a:t>
            </a:r>
          </a:p>
          <a:p>
            <a:pPr lvl="2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If clips were placed in pathologically-involved nodes, those nodes were identified and removed</a:t>
            </a:r>
          </a:p>
          <a:p>
            <a:pPr lvl="1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Notes 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(narrative form)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lvl="2"/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ACD3840-D9B6-6548-805F-C6D3658E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9472" y="6608117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93A6C-1FBB-2746-97C8-6177BACC2372}"/>
              </a:ext>
            </a:extLst>
          </p:cNvPr>
          <p:cNvSpPr txBox="1">
            <a:spLocks/>
          </p:cNvSpPr>
          <p:nvPr/>
        </p:nvSpPr>
        <p:spPr>
          <a:xfrm>
            <a:off x="628650" y="330000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Sample Report – Generic </a:t>
            </a:r>
          </a:p>
          <a:p>
            <a:r>
              <a:rPr lang="en-US" sz="4000" b="1" dirty="0"/>
              <a:t>Example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62B847-1C04-CA43-B04C-01E61521725B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829D6B-ECA6-3341-9D1F-F687BD92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E9C03D0-300B-9D4E-B549-E97E9EB6F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0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ADDITIONAL PROCEDURES</a:t>
            </a:r>
          </a:p>
          <a:p>
            <a:pPr lvl="1"/>
            <a:r>
              <a:rPr lang="en-US" sz="1300" dirty="0">
                <a:latin typeface="Arial" charset="0"/>
                <a:ea typeface="Arial" charset="0"/>
                <a:cs typeface="Arial" charset="0"/>
              </a:rPr>
              <a:t>Notes </a:t>
            </a:r>
            <a:r>
              <a:rPr lang="en-US" sz="1300" i="1" dirty="0">
                <a:latin typeface="Arial" charset="0"/>
                <a:ea typeface="Arial" charset="0"/>
                <a:cs typeface="Arial" charset="0"/>
              </a:rPr>
              <a:t>(narrative form)</a:t>
            </a:r>
          </a:p>
          <a:p>
            <a:pPr lvl="2"/>
            <a:endParaRPr lang="en-US" sz="13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CLOSURE STATEMENT</a:t>
            </a:r>
          </a:p>
          <a:p>
            <a:pPr lvl="1"/>
            <a:r>
              <a:rPr lang="en-US" sz="1300" dirty="0">
                <a:latin typeface="Arial" charset="0"/>
                <a:ea typeface="Arial" charset="0"/>
                <a:cs typeface="Arial" charset="0"/>
              </a:rPr>
              <a:t>Drains:</a:t>
            </a:r>
          </a:p>
          <a:p>
            <a:pPr lvl="1"/>
            <a:r>
              <a:rPr lang="en-US" sz="1300" dirty="0">
                <a:latin typeface="Arial" charset="0"/>
                <a:ea typeface="Arial" charset="0"/>
                <a:cs typeface="Arial" charset="0"/>
              </a:rPr>
              <a:t>Drain Type:</a:t>
            </a:r>
          </a:p>
          <a:p>
            <a:pPr lvl="1"/>
            <a:r>
              <a:rPr lang="en-US" sz="1300" dirty="0">
                <a:latin typeface="Arial" charset="0"/>
                <a:ea typeface="Arial" charset="0"/>
                <a:cs typeface="Arial" charset="0"/>
              </a:rPr>
              <a:t>Skin Closure:</a:t>
            </a:r>
          </a:p>
          <a:p>
            <a:pPr lvl="1"/>
            <a:r>
              <a:rPr lang="en-US" sz="1300" dirty="0">
                <a:latin typeface="Arial" charset="0"/>
                <a:ea typeface="Arial" charset="0"/>
                <a:cs typeface="Arial" charset="0"/>
              </a:rPr>
              <a:t>Sponge Count Correct:</a:t>
            </a:r>
          </a:p>
          <a:p>
            <a:pPr lvl="1"/>
            <a:r>
              <a:rPr lang="en-US" sz="1300" dirty="0">
                <a:latin typeface="Arial" charset="0"/>
                <a:ea typeface="Arial" charset="0"/>
                <a:cs typeface="Arial" charset="0"/>
              </a:rPr>
              <a:t>Needle Count Correct:</a:t>
            </a:r>
          </a:p>
          <a:p>
            <a:endParaRPr lang="en-US" sz="13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COMPLICATIONS</a:t>
            </a:r>
          </a:p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SPECIMENS REMOVED</a:t>
            </a:r>
          </a:p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URINE OUTPUT (mL)</a:t>
            </a:r>
          </a:p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ESTIMATED BLOOD LOSS (mL)</a:t>
            </a:r>
          </a:p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FLUIDS ADMINISTERED</a:t>
            </a:r>
          </a:p>
          <a:p>
            <a:r>
              <a:rPr lang="en-US" sz="1300" dirty="0">
                <a:latin typeface="Arial" charset="0"/>
                <a:ea typeface="Arial" charset="0"/>
                <a:cs typeface="Arial" charset="0"/>
              </a:rPr>
              <a:t>OUTCOME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A909652-5F21-A643-9A0C-AE1D261F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E702F9-B9A1-224B-A6F7-F6FE010D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>
            <a:normAutofit/>
          </a:bodyPr>
          <a:lstStyle/>
          <a:p>
            <a:r>
              <a:rPr lang="en-US" sz="4000" b="1" dirty="0"/>
              <a:t>Sample Report – Generic Example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1F7027-A455-2A40-896A-E7B8B13D6092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CBD4C8-E6D3-CE4F-BEED-6C76168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C502A9-D4C6-324A-93CE-203BFC3E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85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Sample Report 2 – Detailed </a:t>
            </a:r>
            <a:br>
              <a:rPr lang="en-US" sz="4000" b="1" dirty="0"/>
            </a:br>
            <a:r>
              <a:rPr lang="en-US" sz="4000" b="1" dirty="0"/>
              <a:t>Breast-Specific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300" u="sng" dirty="0">
                <a:hlinkClick r:id="rId2"/>
              </a:rPr>
              <a:t>Section 1: EMR </a:t>
            </a:r>
            <a:r>
              <a:rPr lang="en-US" sz="1300" u="sng" dirty="0" err="1">
                <a:hlinkClick r:id="rId2"/>
              </a:rPr>
              <a:t>Autopopulated</a:t>
            </a:r>
            <a:r>
              <a:rPr lang="en-US" sz="1300" u="sng" dirty="0">
                <a:hlinkClick r:id="rId2"/>
              </a:rPr>
              <a:t> Information</a:t>
            </a:r>
            <a:endParaRPr lang="en-US" sz="1300" dirty="0"/>
          </a:p>
          <a:p>
            <a:pPr lvl="0"/>
            <a:r>
              <a:rPr lang="en-US" sz="1300" dirty="0"/>
              <a:t>Patient Name*</a:t>
            </a:r>
          </a:p>
          <a:p>
            <a:pPr lvl="0"/>
            <a:r>
              <a:rPr lang="en-US" sz="1300" dirty="0"/>
              <a:t>Patient ID*</a:t>
            </a:r>
          </a:p>
          <a:p>
            <a:pPr lvl="0"/>
            <a:r>
              <a:rPr lang="en-US" sz="1300" dirty="0"/>
              <a:t>Date of surgery*</a:t>
            </a:r>
          </a:p>
          <a:p>
            <a:pPr lvl="0"/>
            <a:r>
              <a:rPr lang="en-US" sz="1300" dirty="0"/>
              <a:t>Name of surgeon*</a:t>
            </a:r>
          </a:p>
          <a:p>
            <a:pPr lvl="0"/>
            <a:r>
              <a:rPr lang="en-US" sz="1300" dirty="0"/>
              <a:t>Name of co-surgeon</a:t>
            </a:r>
          </a:p>
          <a:p>
            <a:pPr lvl="0"/>
            <a:r>
              <a:rPr lang="en-US" sz="1300" dirty="0"/>
              <a:t>Name of assistant(s)</a:t>
            </a:r>
          </a:p>
          <a:p>
            <a:pPr lvl="0"/>
            <a:r>
              <a:rPr lang="en-US" sz="1300" dirty="0"/>
              <a:t>Indication for surgery*</a:t>
            </a:r>
          </a:p>
          <a:p>
            <a:pPr lvl="0"/>
            <a:r>
              <a:rPr lang="en-US" sz="1300" dirty="0"/>
              <a:t>Preoperative diagnosis*</a:t>
            </a:r>
          </a:p>
          <a:p>
            <a:pPr lvl="0"/>
            <a:r>
              <a:rPr lang="en-US" sz="1300" dirty="0"/>
              <a:t>Postoperative diagnosis*</a:t>
            </a:r>
          </a:p>
          <a:p>
            <a:pPr lvl="0"/>
            <a:r>
              <a:rPr lang="en-US" sz="1300" dirty="0"/>
              <a:t>Procedure(s) performed*</a:t>
            </a:r>
          </a:p>
          <a:p>
            <a:pPr lvl="0"/>
            <a:r>
              <a:rPr lang="en-US" sz="1300" dirty="0"/>
              <a:t>Specimens removed</a:t>
            </a:r>
          </a:p>
          <a:p>
            <a:pPr lvl="0"/>
            <a:r>
              <a:rPr lang="en-US" sz="1300" dirty="0"/>
              <a:t>Type of anesthesia</a:t>
            </a:r>
          </a:p>
          <a:p>
            <a:pPr lvl="0"/>
            <a:r>
              <a:rPr lang="en-US" sz="1300" dirty="0"/>
              <a:t>Estimated blood loss</a:t>
            </a:r>
          </a:p>
          <a:p>
            <a:pPr lvl="0"/>
            <a:r>
              <a:rPr lang="en-US" sz="1300" dirty="0"/>
              <a:t>Drain/Implant</a:t>
            </a:r>
          </a:p>
          <a:p>
            <a:pPr lvl="0"/>
            <a:r>
              <a:rPr lang="en-US" sz="1300" dirty="0"/>
              <a:t>Additional administrative details</a:t>
            </a:r>
          </a:p>
          <a:p>
            <a:endParaRPr lang="en-US" sz="13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8BFB1A5-5CD2-8F41-8D89-5174EA92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32BFA-02F3-094B-92D8-925E0BF683E0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E67FFA-F6E9-0B4B-9E14-15092141A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8A5C553-D6A4-884D-B361-09E7A5DF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029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9843"/>
            <a:ext cx="7886700" cy="1120846"/>
          </a:xfrm>
        </p:spPr>
        <p:txBody>
          <a:bodyPr>
            <a:normAutofit/>
          </a:bodyPr>
          <a:lstStyle/>
          <a:p>
            <a:r>
              <a:rPr lang="en-US" sz="4000" b="1" dirty="0"/>
              <a:t>Detailed Breast-Specific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u="sng" dirty="0">
                <a:hlinkClick r:id="rId2"/>
              </a:rPr>
              <a:t>Section 2: Cancer-Specific Information</a:t>
            </a:r>
            <a:r>
              <a:rPr lang="en-US" sz="1800" i="1" dirty="0"/>
              <a:t> (required)</a:t>
            </a:r>
            <a:endParaRPr lang="en-US" sz="1800" dirty="0"/>
          </a:p>
          <a:p>
            <a:pPr lvl="0"/>
            <a:r>
              <a:rPr lang="en-US" sz="1800" dirty="0"/>
              <a:t>Preoperative Cancer-Specific Goal*</a:t>
            </a:r>
          </a:p>
          <a:p>
            <a:pPr lvl="0"/>
            <a:r>
              <a:rPr lang="en-US" sz="1800" dirty="0"/>
              <a:t>Preoperative Cancer Type*</a:t>
            </a:r>
          </a:p>
          <a:p>
            <a:pPr lvl="0"/>
            <a:r>
              <a:rPr lang="en-US" sz="1800" dirty="0"/>
              <a:t>Preoperative Tumor Location*</a:t>
            </a:r>
          </a:p>
          <a:p>
            <a:pPr lvl="0"/>
            <a:r>
              <a:rPr lang="en-US" sz="1800" dirty="0"/>
              <a:t>Preoperative TNM Classification – Clinical Stage at Diagnosis*</a:t>
            </a:r>
          </a:p>
          <a:p>
            <a:pPr lvl="0"/>
            <a:r>
              <a:rPr lang="en-US" sz="1800" dirty="0"/>
              <a:t>Preoperative Therapy*</a:t>
            </a:r>
          </a:p>
          <a:p>
            <a:pPr lvl="0"/>
            <a:endParaRPr lang="en-US" sz="1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6CCE183-4E35-B444-892D-4FC1BE48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89A532-205A-F743-B54B-C0A67D6F1CB3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59FF37-C59A-1843-A335-E64B583F2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41E4C7D-0346-A747-A78C-B6A5F9D35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041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23634"/>
            <a:ext cx="827960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u="sng" dirty="0">
                <a:hlinkClick r:id="rId2"/>
              </a:rPr>
              <a:t>Section 2: Cancer-Specific Information</a:t>
            </a:r>
            <a:r>
              <a:rPr lang="en-US" sz="1700" i="1" dirty="0"/>
              <a:t> (required) (continued) – </a:t>
            </a:r>
            <a:r>
              <a:rPr lang="en-US" sz="1700" b="1" i="1" dirty="0"/>
              <a:t>Primary Tumor Resection</a:t>
            </a:r>
            <a:endParaRPr lang="en-US" sz="1700" b="1" dirty="0"/>
          </a:p>
          <a:p>
            <a:pPr lvl="0"/>
            <a:r>
              <a:rPr lang="en-US" sz="1700" u="sng" dirty="0">
                <a:hlinkClick r:id="rId3" action="ppaction://hlinkfile"/>
              </a:rPr>
              <a:t>Mastectomy</a:t>
            </a:r>
            <a:endParaRPr lang="en-US" sz="1700" dirty="0"/>
          </a:p>
          <a:p>
            <a:pPr lvl="1"/>
            <a:r>
              <a:rPr lang="en-US" sz="1700" dirty="0"/>
              <a:t>Procedural Intent*</a:t>
            </a:r>
          </a:p>
          <a:p>
            <a:pPr lvl="1"/>
            <a:r>
              <a:rPr lang="en-US" sz="1700" dirty="0"/>
              <a:t>Mastectomy Type*</a:t>
            </a:r>
          </a:p>
          <a:p>
            <a:pPr lvl="1"/>
            <a:r>
              <a:rPr lang="en-US" sz="1700" dirty="0"/>
              <a:t>Type of Incision*</a:t>
            </a:r>
          </a:p>
          <a:p>
            <a:pPr lvl="1"/>
            <a:r>
              <a:rPr lang="en-US" sz="1700" dirty="0"/>
              <a:t>Tumescent Solution Used*</a:t>
            </a:r>
          </a:p>
          <a:p>
            <a:pPr lvl="1"/>
            <a:r>
              <a:rPr lang="en-US" sz="1700" dirty="0"/>
              <a:t>Pectoralis Fascia, Muscle, or Both Removed*</a:t>
            </a:r>
          </a:p>
          <a:p>
            <a:pPr lvl="1"/>
            <a:r>
              <a:rPr lang="en-US" sz="1700" dirty="0"/>
              <a:t>Reconstruction*</a:t>
            </a:r>
          </a:p>
          <a:p>
            <a:pPr lvl="1"/>
            <a:r>
              <a:rPr lang="en-US" sz="1700" dirty="0"/>
              <a:t>Drains Placed*</a:t>
            </a:r>
          </a:p>
          <a:p>
            <a:pPr lvl="0"/>
            <a:r>
              <a:rPr lang="en-US" sz="1700" u="sng" dirty="0">
                <a:hlinkClick r:id="rId4" action="ppaction://hlinkfile"/>
              </a:rPr>
              <a:t>Partial Mastectomy/Lumpectomy</a:t>
            </a:r>
            <a:endParaRPr lang="en-US" sz="1700" dirty="0"/>
          </a:p>
          <a:p>
            <a:pPr lvl="1"/>
            <a:r>
              <a:rPr lang="en-US" sz="1700" dirty="0"/>
              <a:t>Procedural Intent*</a:t>
            </a:r>
          </a:p>
          <a:p>
            <a:pPr lvl="1"/>
            <a:r>
              <a:rPr lang="en-US" sz="1700" dirty="0"/>
              <a:t>Tumor Localization Method*</a:t>
            </a:r>
          </a:p>
          <a:p>
            <a:pPr lvl="1"/>
            <a:r>
              <a:rPr lang="en-US" sz="1700" dirty="0"/>
              <a:t>Skin, Pectoralis Fascia, or Both Excised with Specimen*</a:t>
            </a:r>
          </a:p>
          <a:p>
            <a:pPr lvl="1"/>
            <a:r>
              <a:rPr lang="en-US" sz="1700" dirty="0"/>
              <a:t>Confirmation of Removal of Target Lesion*</a:t>
            </a:r>
          </a:p>
          <a:p>
            <a:pPr lvl="1"/>
            <a:r>
              <a:rPr lang="en-US" sz="1700" dirty="0"/>
              <a:t>Cavity Margins Re-Excised*</a:t>
            </a:r>
          </a:p>
          <a:p>
            <a:pPr lvl="1"/>
            <a:r>
              <a:rPr lang="en-US" sz="1700" dirty="0"/>
              <a:t>Placement of Clips or Other Fiducial Markers to Aid Radiation Targeting*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9C99879-B29F-8F4E-877E-5BDB6DD8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54BFE7-B023-134A-81C6-F9F6947E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9843"/>
            <a:ext cx="7886700" cy="1120846"/>
          </a:xfrm>
        </p:spPr>
        <p:txBody>
          <a:bodyPr>
            <a:normAutofit/>
          </a:bodyPr>
          <a:lstStyle/>
          <a:p>
            <a:r>
              <a:rPr lang="en-US" sz="4000" b="1" dirty="0"/>
              <a:t>Detailed Breast-Specific Example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D535F8-90A6-F74F-8A98-C5CFCD7D64A0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6C6DCF-D8AB-BA45-9B0A-69157810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03840CD-2341-E848-AC85-62EA8D633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3670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>
                <a:hlinkClick r:id="rId2"/>
              </a:rPr>
              <a:t>Section 2: Cancer-Specific Information</a:t>
            </a:r>
            <a:r>
              <a:rPr lang="en-US" sz="1800" i="1" dirty="0"/>
              <a:t> (required) (continued) –</a:t>
            </a:r>
            <a:r>
              <a:rPr lang="en-US" sz="1800" b="1" i="1" dirty="0"/>
              <a:t> Lymph Node Assessment</a:t>
            </a:r>
            <a:endParaRPr lang="en-US" sz="1800" b="1" dirty="0"/>
          </a:p>
          <a:p>
            <a:pPr lvl="0"/>
            <a:r>
              <a:rPr lang="en-US" sz="1800" u="sng" dirty="0">
                <a:hlinkClick r:id="rId3" action="ppaction://hlinkfile"/>
              </a:rPr>
              <a:t>Sentinel Lymph Node Biopsy</a:t>
            </a:r>
            <a:endParaRPr lang="en-US" sz="1800" dirty="0"/>
          </a:p>
          <a:p>
            <a:pPr lvl="1"/>
            <a:r>
              <a:rPr lang="en-US" sz="1800" dirty="0"/>
              <a:t>Tracers Used to Identify Sentinel Nodes In Neoadjuvant and Non-Neoadjuvant (Upfront Surgery) Setting*</a:t>
            </a:r>
          </a:p>
          <a:p>
            <a:pPr lvl="1"/>
            <a:r>
              <a:rPr lang="en-US" sz="1800" dirty="0"/>
              <a:t>Completeness of Sentinel and Palpable Node Removal*</a:t>
            </a:r>
          </a:p>
          <a:p>
            <a:pPr lvl="1"/>
            <a:r>
              <a:rPr lang="en-US" sz="1800" dirty="0"/>
              <a:t>Biopsy-proven Positive Nodes Marked with Clips Prior to Chemotherapy Identified and Removed*</a:t>
            </a:r>
          </a:p>
          <a:p>
            <a:pPr lvl="0"/>
            <a:r>
              <a:rPr lang="en-US" sz="1800" u="sng" dirty="0">
                <a:hlinkClick r:id="rId4" action="ppaction://hlinkfile"/>
              </a:rPr>
              <a:t>Axillary Dissection</a:t>
            </a:r>
            <a:endParaRPr lang="en-US" sz="1800" dirty="0"/>
          </a:p>
          <a:p>
            <a:pPr lvl="1"/>
            <a:r>
              <a:rPr lang="en-US" sz="1800" dirty="0"/>
              <a:t>Resection Performed Within the Boundaries of Axillary Vein, Chest Wall (Serratus Anterior), and Latissimus </a:t>
            </a:r>
            <a:r>
              <a:rPr lang="en-US" sz="1800" dirty="0" err="1"/>
              <a:t>Dorsi</a:t>
            </a:r>
            <a:r>
              <a:rPr lang="en-US" sz="1800" dirty="0"/>
              <a:t>*</a:t>
            </a:r>
          </a:p>
          <a:p>
            <a:pPr lvl="1"/>
            <a:r>
              <a:rPr lang="en-US" sz="1800" dirty="0"/>
              <a:t>Level III Nodes Removed*</a:t>
            </a:r>
          </a:p>
          <a:p>
            <a:pPr lvl="1"/>
            <a:r>
              <a:rPr lang="en-US" sz="1800" dirty="0"/>
              <a:t>Nerves Identified and Preserved During the Dissection*</a:t>
            </a:r>
          </a:p>
          <a:p>
            <a:pPr lvl="1"/>
            <a:r>
              <a:rPr lang="en-US" sz="1800" dirty="0"/>
              <a:t>Drains Placed*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7DE9B9C-3E6F-9540-B7CF-236C21B7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77B871-0ECD-8642-A8EE-3868C720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9843"/>
            <a:ext cx="7886700" cy="1120846"/>
          </a:xfrm>
        </p:spPr>
        <p:txBody>
          <a:bodyPr>
            <a:normAutofit/>
          </a:bodyPr>
          <a:lstStyle/>
          <a:p>
            <a:r>
              <a:rPr lang="en-US" sz="4000" b="1" dirty="0"/>
              <a:t>Detailed Breast-Specific Example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3A621-7319-0747-87DC-FE12A3CA6F62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163B4B-CFB9-9F40-A1A5-A23ACA7F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84FF54-7BFA-FC44-AEBC-8922AAFB3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346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1069" y="304800"/>
            <a:ext cx="6318411" cy="1325563"/>
          </a:xfrm>
        </p:spPr>
        <p:txBody>
          <a:bodyPr>
            <a:noAutofit/>
          </a:bodyPr>
          <a:lstStyle/>
          <a:p>
            <a:r>
              <a:rPr lang="en-US" sz="3800" b="1" dirty="0"/>
              <a:t>Our Approach to Implementing Synoptic Operative Reporting Standards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5152" y="1934817"/>
            <a:ext cx="7886700" cy="4162979"/>
          </a:xfrm>
        </p:spPr>
        <p:txBody>
          <a:bodyPr>
            <a:noAutofit/>
          </a:bodyPr>
          <a:lstStyle/>
          <a:p>
            <a:pPr marL="12700" lvl="2" indent="0">
              <a:buNone/>
            </a:pPr>
            <a:r>
              <a:rPr lang="en-US" sz="2400" b="1" dirty="0"/>
              <a:t>1.   Work together </a:t>
            </a:r>
            <a:r>
              <a:rPr lang="en-US" sz="2400" dirty="0"/>
              <a:t>to meet new mandate</a:t>
            </a:r>
          </a:p>
          <a:p>
            <a:pPr marL="812800" lvl="4" indent="-342900"/>
            <a:r>
              <a:rPr lang="en-US" sz="2000" dirty="0"/>
              <a:t>Initial focus: breast surgery</a:t>
            </a:r>
          </a:p>
          <a:p>
            <a:pPr marL="812800" lvl="4" indent="-342900"/>
            <a:r>
              <a:rPr lang="en-US" sz="2000" dirty="0"/>
              <a:t>Learn lessons, expand to others</a:t>
            </a:r>
          </a:p>
          <a:p>
            <a:pPr marL="0" indent="0">
              <a:buNone/>
            </a:pPr>
            <a:r>
              <a:rPr lang="en-US" sz="2400" b="1" dirty="0"/>
              <a:t>2.   Preparation for smooth implementation</a:t>
            </a:r>
          </a:p>
          <a:p>
            <a:pPr marL="812800" lvl="3" indent="-342900"/>
            <a:r>
              <a:rPr lang="en-US" sz="2000" dirty="0"/>
              <a:t>Focus groups and surveys of stakeholders</a:t>
            </a:r>
          </a:p>
          <a:p>
            <a:pPr marL="927100" lvl="4" indent="0">
              <a:buNone/>
            </a:pPr>
            <a:r>
              <a:rPr lang="en-US" dirty="0">
                <a:hlinkClick r:id="rId2"/>
              </a:rPr>
              <a:t>https://northwestern.az1.qualtrics.com/jfe/form/SV_elMMKTjDLGSlvAG</a:t>
            </a:r>
            <a:r>
              <a:rPr lang="en-US" dirty="0"/>
              <a:t> </a:t>
            </a:r>
            <a:endParaRPr lang="en-US" b="1" dirty="0"/>
          </a:p>
          <a:p>
            <a:pPr marL="12700" lvl="1" indent="0">
              <a:buNone/>
            </a:pPr>
            <a:r>
              <a:rPr lang="en-US" b="1" dirty="0"/>
              <a:t>3.   Toolkit</a:t>
            </a:r>
            <a:r>
              <a:rPr lang="en-US" dirty="0"/>
              <a:t> for implementation </a:t>
            </a:r>
          </a:p>
          <a:p>
            <a:pPr marL="812800" lvl="2" indent="-342900"/>
            <a:r>
              <a:rPr lang="en-US" dirty="0"/>
              <a:t>Minimize impact on surgeons and those who use operative reports for patient care</a:t>
            </a:r>
          </a:p>
          <a:p>
            <a:pPr marL="812800" lvl="2" indent="-342900"/>
            <a:r>
              <a:rPr lang="en-US" dirty="0"/>
              <a:t>Offer several options for implementation (EMR templates, dictation resources</a:t>
            </a:r>
          </a:p>
          <a:p>
            <a:pPr marL="812800" lvl="2" indent="-342900"/>
            <a:r>
              <a:rPr lang="en-US" dirty="0"/>
              <a:t>Minimal cost EMR option (</a:t>
            </a:r>
            <a:r>
              <a:rPr lang="en-US" dirty="0" err="1"/>
              <a:t>eDocSS</a:t>
            </a:r>
            <a:r>
              <a:rPr lang="en-US" dirty="0"/>
              <a:t>)</a:t>
            </a:r>
          </a:p>
          <a:p>
            <a:pPr marL="812800" lvl="2" indent="-342900"/>
            <a:endParaRPr lang="en-US" b="1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8FF9E1C-B630-1A4D-B32F-7DF9BF9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F00638-25B4-2E44-BE8A-3ADF2B31B181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17B4CA-EDBE-9541-83A6-DF82E7F5F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A6D70CA-CBD6-8343-917D-3A8EF6119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B7477FCB-3450-4CF6-8878-EAD2A7C3CBE3}"/>
              </a:ext>
            </a:extLst>
          </p:cNvPr>
          <p:cNvSpPr/>
          <p:nvPr/>
        </p:nvSpPr>
        <p:spPr>
          <a:xfrm>
            <a:off x="264889" y="3025140"/>
            <a:ext cx="8147591" cy="4707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B7477FCB-3450-4CF6-8878-EAD2A7C3CBE3}"/>
              </a:ext>
            </a:extLst>
          </p:cNvPr>
          <p:cNvSpPr/>
          <p:nvPr/>
        </p:nvSpPr>
        <p:spPr>
          <a:xfrm>
            <a:off x="318229" y="4067899"/>
            <a:ext cx="8147591" cy="47070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u="sng" dirty="0">
                <a:hlinkClick r:id="rId2"/>
              </a:rPr>
              <a:t>Section 3: Additional Procedure Details</a:t>
            </a:r>
            <a:endParaRPr lang="en-US" sz="1800" dirty="0"/>
          </a:p>
          <a:p>
            <a:pPr lvl="0"/>
            <a:r>
              <a:rPr lang="en-US" sz="1800" dirty="0"/>
              <a:t>Oncoplastic Reconstruction:</a:t>
            </a:r>
          </a:p>
          <a:p>
            <a:pPr lvl="1"/>
            <a:r>
              <a:rPr lang="en-US" sz="1800" dirty="0"/>
              <a:t>Advanced Tissue Transfer</a:t>
            </a:r>
          </a:p>
          <a:p>
            <a:pPr lvl="2"/>
            <a:r>
              <a:rPr lang="en-US" sz="1800" dirty="0"/>
              <a:t>Separate Incision Through the Parenchyma to Create a Pedicle Flap</a:t>
            </a:r>
          </a:p>
          <a:p>
            <a:pPr lvl="2"/>
            <a:r>
              <a:rPr lang="en-US" sz="1800" dirty="0"/>
              <a:t>Preservation of Vasculature</a:t>
            </a:r>
          </a:p>
          <a:p>
            <a:pPr lvl="2"/>
            <a:r>
              <a:rPr lang="en-US" sz="1800" dirty="0"/>
              <a:t>Dimensions of Defect</a:t>
            </a:r>
          </a:p>
          <a:p>
            <a:pPr lvl="2"/>
            <a:r>
              <a:rPr lang="en-US" sz="1800" dirty="0"/>
              <a:t>Dimensions of Tissue Mobilized</a:t>
            </a:r>
          </a:p>
          <a:p>
            <a:pPr lvl="1"/>
            <a:r>
              <a:rPr lang="en-US" sz="1800" dirty="0"/>
              <a:t>Mastopexy</a:t>
            </a:r>
          </a:p>
          <a:p>
            <a:pPr lvl="1"/>
            <a:r>
              <a:rPr lang="en-US" sz="1800" dirty="0"/>
              <a:t>Breast Reduction</a:t>
            </a:r>
          </a:p>
          <a:p>
            <a:pPr lvl="0"/>
            <a:r>
              <a:rPr lang="en-US" sz="1800" dirty="0"/>
              <a:t>Intraoperative Radiation</a:t>
            </a:r>
          </a:p>
          <a:p>
            <a:pPr lvl="0"/>
            <a:r>
              <a:rPr lang="en-US" sz="1800" dirty="0"/>
              <a:t>Additional Surgical Information</a:t>
            </a:r>
          </a:p>
          <a:p>
            <a:pPr lvl="0"/>
            <a:r>
              <a:rPr lang="en-US" sz="1800" dirty="0"/>
              <a:t>Intraoperative Complications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3C80319-1522-4F45-9268-72A0D539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20924"/>
            <a:ext cx="3086100" cy="273844"/>
          </a:xfrm>
        </p:spPr>
        <p:txBody>
          <a:bodyPr/>
          <a:lstStyle/>
          <a:p>
            <a:pPr>
              <a:defRPr/>
            </a:pPr>
            <a:r>
              <a:rPr lang="en-US" sz="750" dirty="0">
                <a:solidFill>
                  <a:schemeClr val="bg2">
                    <a:lumMod val="25000"/>
                  </a:schemeClr>
                </a:solidFill>
                <a:latin typeface="Calibri"/>
              </a:rPr>
              <a:t>© 2021 ILCC. Not for reuse or distribution without permission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EDC96A-4838-674D-B321-CC5F1345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9843"/>
            <a:ext cx="7886700" cy="1120846"/>
          </a:xfrm>
        </p:spPr>
        <p:txBody>
          <a:bodyPr>
            <a:normAutofit/>
          </a:bodyPr>
          <a:lstStyle/>
          <a:p>
            <a:r>
              <a:rPr lang="en-US" sz="4000" b="1" dirty="0"/>
              <a:t>Detailed Breast-Specific Example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6ACF8C-4619-F842-9DE8-E9D34117C039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8FF49A-FAE1-4047-9496-A5A4F102E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62A3169-8131-F543-A872-D408BC91F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7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83" y="364364"/>
            <a:ext cx="6633541" cy="82232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Initial Feedback – Breast Surgeon Focus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19" y="1374154"/>
            <a:ext cx="7049689" cy="5029199"/>
          </a:xfrm>
        </p:spPr>
        <p:txBody>
          <a:bodyPr>
            <a:normAutofit/>
          </a:bodyPr>
          <a:lstStyle/>
          <a:p>
            <a:r>
              <a:rPr lang="en-US" sz="2400" u="sng" dirty="0"/>
              <a:t>Content</a:t>
            </a:r>
          </a:p>
          <a:p>
            <a:pPr lvl="1"/>
            <a:r>
              <a:rPr lang="en-US" sz="2000" dirty="0"/>
              <a:t>Large trials show &gt;4 nodes don’t add value, so we often stop at 4. Does the report allow for tracer-labelled nodes to be left behind if &gt;4 nodes have been removed?</a:t>
            </a:r>
          </a:p>
          <a:p>
            <a:r>
              <a:rPr lang="en-US" sz="2400" u="sng" dirty="0"/>
              <a:t>Format</a:t>
            </a:r>
          </a:p>
          <a:p>
            <a:pPr lvl="1"/>
            <a:r>
              <a:rPr lang="en-US" sz="2000" dirty="0"/>
              <a:t>Will dictation (Dragon) still be an option?</a:t>
            </a:r>
          </a:p>
          <a:p>
            <a:pPr lvl="1"/>
            <a:r>
              <a:rPr lang="en-US" sz="2000" dirty="0"/>
              <a:t>Need a narrative option or room for comments to help with interpretation/use for patient care</a:t>
            </a:r>
          </a:p>
          <a:p>
            <a:r>
              <a:rPr lang="en-US" sz="2400" u="sng" dirty="0"/>
              <a:t>Scope</a:t>
            </a:r>
          </a:p>
          <a:p>
            <a:pPr lvl="1"/>
            <a:r>
              <a:rPr lang="en-US" sz="2000" dirty="0"/>
              <a:t>Is the goal to completely replace the narrative note?</a:t>
            </a:r>
          </a:p>
          <a:p>
            <a:pPr lvl="1"/>
            <a:r>
              <a:rPr lang="en-US" sz="2000" dirty="0"/>
              <a:t>Does this apply to both the brief and longer op notes?</a:t>
            </a:r>
          </a:p>
          <a:p>
            <a:pPr lvl="1"/>
            <a:r>
              <a:rPr lang="en-US" sz="2000" dirty="0"/>
              <a:t>Concerns from medicolegal perspective</a:t>
            </a:r>
          </a:p>
          <a:p>
            <a:r>
              <a:rPr lang="en-US" sz="2400" u="sng" dirty="0"/>
              <a:t>Other Clinical Users</a:t>
            </a:r>
          </a:p>
          <a:p>
            <a:pPr lvl="1"/>
            <a:r>
              <a:rPr lang="en-US" sz="2000" dirty="0"/>
              <a:t>Radiation oncology, pathology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F65E-04F5-4C08-9318-D241996CE1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4B032-5021-FA4F-AD5B-CE0CB2A18568}"/>
              </a:ext>
            </a:extLst>
          </p:cNvPr>
          <p:cNvSpPr txBox="1"/>
          <p:nvPr/>
        </p:nvSpPr>
        <p:spPr>
          <a:xfrm>
            <a:off x="9989127" y="57357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A7136-2289-A446-B021-16260E2FB26A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C8B739-CFD5-454E-8629-1AF4D5F30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884F26F-539F-FE4D-B4FD-CB9573F71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97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4891-56CA-1A48-A05A-B6BEBFCB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12" y="41269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ILCC Provider Survey – “Stakeholder Analysis”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863B-3C1C-1544-8DA0-27CFCC02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97" y="1977005"/>
            <a:ext cx="7049689" cy="4093029"/>
          </a:xfrm>
        </p:spPr>
        <p:txBody>
          <a:bodyPr>
            <a:normAutofit fontScale="92500" lnSpcReduction="20000"/>
          </a:bodyPr>
          <a:lstStyle/>
          <a:p>
            <a:r>
              <a:rPr lang="en-US" sz="2600" u="sng" dirty="0"/>
              <a:t>Goal was to gather feedback on:</a:t>
            </a:r>
          </a:p>
          <a:p>
            <a:pPr lvl="1"/>
            <a:r>
              <a:rPr lang="en-US" sz="1800" dirty="0"/>
              <a:t>(1) Current practices of writing and using operative notes</a:t>
            </a:r>
          </a:p>
          <a:p>
            <a:pPr lvl="1"/>
            <a:r>
              <a:rPr lang="en-US" sz="1800" dirty="0"/>
              <a:t>(2) Experience with and concerns regarding the synoptic format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36 responses to date</a:t>
            </a:r>
          </a:p>
          <a:p>
            <a:pPr lvl="1"/>
            <a:r>
              <a:rPr lang="en-US" sz="1800" dirty="0"/>
              <a:t>General Surgery (n=7)</a:t>
            </a:r>
          </a:p>
          <a:p>
            <a:pPr lvl="1"/>
            <a:r>
              <a:rPr lang="en-US" sz="1800" dirty="0"/>
              <a:t>Breast Surgery (n=12)</a:t>
            </a:r>
          </a:p>
          <a:p>
            <a:pPr lvl="1"/>
            <a:r>
              <a:rPr lang="en-US" sz="1800" dirty="0"/>
              <a:t>Surgical Oncology (n=3)</a:t>
            </a:r>
          </a:p>
          <a:p>
            <a:pPr lvl="1"/>
            <a:r>
              <a:rPr lang="en-US" sz="1800" dirty="0"/>
              <a:t>Medical Oncology (n=3)</a:t>
            </a:r>
          </a:p>
          <a:p>
            <a:pPr lvl="1"/>
            <a:r>
              <a:rPr lang="en-US" sz="1800" dirty="0"/>
              <a:t>Radiation Oncology (n=1)</a:t>
            </a:r>
          </a:p>
          <a:p>
            <a:pPr lvl="1"/>
            <a:r>
              <a:rPr lang="en-US" sz="1800" dirty="0"/>
              <a:t>Breast Radiology (n=2)</a:t>
            </a:r>
          </a:p>
          <a:p>
            <a:pPr lvl="1"/>
            <a:r>
              <a:rPr lang="en-US" sz="1800" dirty="0"/>
              <a:t>Pathology (n=1)</a:t>
            </a:r>
          </a:p>
          <a:p>
            <a:pPr lvl="1"/>
            <a:r>
              <a:rPr lang="en-US" sz="1800" dirty="0"/>
              <a:t>Primary Care/Referring Providers (n=1)</a:t>
            </a:r>
          </a:p>
          <a:p>
            <a:pPr lvl="1"/>
            <a:r>
              <a:rPr lang="en-US" sz="1800" dirty="0"/>
              <a:t>Lymphedema Therapists (n=5)</a:t>
            </a:r>
          </a:p>
          <a:p>
            <a:pPr lvl="1"/>
            <a:r>
              <a:rPr lang="en-US" sz="1800" dirty="0"/>
              <a:t>Other (n=1)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E04B5-1E7D-654E-B969-7798A855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F65E-04F5-4C08-9318-D241996CE1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29031-79F2-D149-B855-58ECBFB0EBE5}"/>
              </a:ext>
            </a:extLst>
          </p:cNvPr>
          <p:cNvSpPr txBox="1"/>
          <p:nvPr/>
        </p:nvSpPr>
        <p:spPr>
          <a:xfrm>
            <a:off x="2286000" y="60700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Thank you to those who participated!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13406-7EEF-6E43-9ED7-0F6677B28DDD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075BD1-351B-1C47-93FE-293CBBFE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08D023D-140B-FE40-A63D-28705DC6B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448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D0D8-DE75-474C-965E-BC212063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83" y="240584"/>
            <a:ext cx="7204265" cy="1261924"/>
          </a:xfrm>
        </p:spPr>
        <p:txBody>
          <a:bodyPr>
            <a:noAutofit/>
          </a:bodyPr>
          <a:lstStyle/>
          <a:p>
            <a:r>
              <a:rPr lang="en-US" sz="3200" b="1" dirty="0"/>
              <a:t>Ease of including or finding the information needed for clinical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4771D-70C2-3048-86C1-2D2B9CC0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F65E-04F5-4C08-9318-D241996CE15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6B5229-AF93-4E49-970B-673F9340F305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A444F8-36F2-384F-B8E0-E473359F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C20DED4-8BD8-5A4D-B4A1-459889345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0308465-B2F6-BD42-991E-E74A78FE7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991020"/>
              </p:ext>
            </p:extLst>
          </p:nvPr>
        </p:nvGraphicFramePr>
        <p:xfrm>
          <a:off x="4571999" y="1923554"/>
          <a:ext cx="439093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BBD06DF-8919-264E-B865-70D577408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365702"/>
              </p:ext>
            </p:extLst>
          </p:nvPr>
        </p:nvGraphicFramePr>
        <p:xfrm>
          <a:off x="14978" y="1960230"/>
          <a:ext cx="4199213" cy="427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42DEC1D-7ACE-8D41-8F6E-851236223811}"/>
              </a:ext>
            </a:extLst>
          </p:cNvPr>
          <p:cNvSpPr txBox="1"/>
          <p:nvPr/>
        </p:nvSpPr>
        <p:spPr>
          <a:xfrm>
            <a:off x="258417" y="154670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Surgeons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02F8A-4644-2240-9BE7-DA5FD8F291CE}"/>
              </a:ext>
            </a:extLst>
          </p:cNvPr>
          <p:cNvSpPr txBox="1"/>
          <p:nvPr/>
        </p:nvSpPr>
        <p:spPr>
          <a:xfrm>
            <a:off x="4401952" y="154670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Non-surgical clinicians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70559" y="3337560"/>
            <a:ext cx="3543631" cy="9982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1998" y="3703320"/>
            <a:ext cx="4390931" cy="9982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354D-EF49-6E4E-95E4-0B471C55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267862"/>
            <a:ext cx="7029253" cy="1237274"/>
          </a:xfrm>
        </p:spPr>
        <p:txBody>
          <a:bodyPr>
            <a:noAutofit/>
          </a:bodyPr>
          <a:lstStyle/>
          <a:p>
            <a:r>
              <a:rPr lang="en-US" sz="3200" b="1" dirty="0"/>
              <a:t>Consistency of the information included in the operative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C488-93AB-6E42-AE12-BD774A97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F65E-04F5-4C08-9318-D241996CE15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B0F851-9840-7E42-B668-DEA57A9E230B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29E656-FC81-AC45-93A7-1D46DC66B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E9F89CE-0E18-2549-ABDD-997FA4326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96BC16B-76E9-9146-BDCA-4FAE15287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583125"/>
              </p:ext>
            </p:extLst>
          </p:nvPr>
        </p:nvGraphicFramePr>
        <p:xfrm>
          <a:off x="4572000" y="1957602"/>
          <a:ext cx="422088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20F46B2-63C7-C943-9503-F384011B0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01375"/>
              </p:ext>
            </p:extLst>
          </p:nvPr>
        </p:nvGraphicFramePr>
        <p:xfrm>
          <a:off x="33699" y="1957602"/>
          <a:ext cx="4390931" cy="437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B9F378-743F-8942-BB8B-05E3D0C04E06}"/>
              </a:ext>
            </a:extLst>
          </p:cNvPr>
          <p:cNvSpPr txBox="1"/>
          <p:nvPr/>
        </p:nvSpPr>
        <p:spPr>
          <a:xfrm>
            <a:off x="258417" y="154670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Surgeons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8B344-5A18-8341-B79C-181FEBDB27E5}"/>
              </a:ext>
            </a:extLst>
          </p:cNvPr>
          <p:cNvSpPr txBox="1"/>
          <p:nvPr/>
        </p:nvSpPr>
        <p:spPr>
          <a:xfrm>
            <a:off x="4401952" y="154670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Non-surgical clinicians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1481" y="3337560"/>
            <a:ext cx="3802710" cy="9982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971719" y="3352800"/>
            <a:ext cx="3816198" cy="9982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26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1A5C-DEAD-144C-AE0C-C26929CF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83" y="455988"/>
            <a:ext cx="6951325" cy="762000"/>
          </a:xfrm>
        </p:spPr>
        <p:txBody>
          <a:bodyPr>
            <a:noAutofit/>
          </a:bodyPr>
          <a:lstStyle/>
          <a:p>
            <a:r>
              <a:rPr lang="en-US" sz="3200" b="1" dirty="0"/>
              <a:t>Do you have experience with using synoptic operative reports?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9050B-9BD3-FB4C-A9FE-B74877D4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F65E-04F5-4C08-9318-D241996CE1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C4573-8FCF-BF4F-9D13-1B607CA8C2CC}"/>
              </a:ext>
            </a:extLst>
          </p:cNvPr>
          <p:cNvSpPr txBox="1"/>
          <p:nvPr/>
        </p:nvSpPr>
        <p:spPr>
          <a:xfrm>
            <a:off x="8204200" y="2997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B1F14-E894-4DA2-944F-6825BFCCE584}"/>
              </a:ext>
            </a:extLst>
          </p:cNvPr>
          <p:cNvSpPr/>
          <p:nvPr/>
        </p:nvSpPr>
        <p:spPr>
          <a:xfrm>
            <a:off x="469892" y="4253948"/>
            <a:ext cx="8247388" cy="14353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2C793C-82A7-C147-9FAC-CB68C7D45F58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D9E002-39C6-1D47-B9E6-E262B6415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44AFE58-FEAC-3245-8F06-8CABDC5EC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423D8101-366A-9F46-92EB-EA960B879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961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A79F-DC50-A849-A118-C4A73632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12" y="105538"/>
            <a:ext cx="7201984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What are some concerns you have regarding synoptic operative reporting? </a:t>
            </a:r>
          </a:p>
        </p:txBody>
      </p:sp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081BEB32-DF36-104F-992A-FE67301FE5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370451"/>
              </p:ext>
            </p:extLst>
          </p:nvPr>
        </p:nvGraphicFramePr>
        <p:xfrm>
          <a:off x="677849" y="1377959"/>
          <a:ext cx="7385922" cy="495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D3D49-3D08-764B-8EDD-08A83A79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F65E-04F5-4C08-9318-D241996CE1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15269-E262-4FF3-99B4-A67FD4C074FC}"/>
              </a:ext>
            </a:extLst>
          </p:cNvPr>
          <p:cNvSpPr/>
          <p:nvPr/>
        </p:nvSpPr>
        <p:spPr>
          <a:xfrm>
            <a:off x="5791034" y="3724523"/>
            <a:ext cx="1905000" cy="217335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E19EB-3A4D-477E-AD73-6AC988E9AB3B}"/>
              </a:ext>
            </a:extLst>
          </p:cNvPr>
          <p:cNvSpPr txBox="1"/>
          <p:nvPr/>
        </p:nvSpPr>
        <p:spPr>
          <a:xfrm>
            <a:off x="5905259" y="3954811"/>
            <a:ext cx="1706563" cy="182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50" b="1" spc="-50" dirty="0"/>
              <a:t>Themes:</a:t>
            </a:r>
          </a:p>
          <a:p>
            <a:pPr marL="112713" indent="-112713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sz="1850" spc="-50" dirty="0"/>
              <a:t>Concerns about additional time</a:t>
            </a:r>
          </a:p>
          <a:p>
            <a:pPr marL="112713" indent="-112713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sz="1850" spc="-50" dirty="0"/>
              <a:t>Current process works for me</a:t>
            </a:r>
          </a:p>
          <a:p>
            <a:pPr marL="112713" indent="-112713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en-US" sz="1850" spc="-50" dirty="0"/>
              <a:t>Less autonomy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Tx/>
              <a:buChar char="-"/>
              <a:tabLst>
                <a:tab pos="60325" algn="l"/>
              </a:tabLst>
            </a:pPr>
            <a:endParaRPr lang="en-US" sz="1850" spc="-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477FCB-3450-4CF6-8878-EAD2A7C3CBE3}"/>
              </a:ext>
            </a:extLst>
          </p:cNvPr>
          <p:cNvSpPr/>
          <p:nvPr/>
        </p:nvSpPr>
        <p:spPr>
          <a:xfrm>
            <a:off x="2758441" y="3988903"/>
            <a:ext cx="1847096" cy="4282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235235-2A80-42AE-9A23-649F27C71ED1}"/>
              </a:ext>
            </a:extLst>
          </p:cNvPr>
          <p:cNvSpPr/>
          <p:nvPr/>
        </p:nvSpPr>
        <p:spPr>
          <a:xfrm>
            <a:off x="995553" y="2046292"/>
            <a:ext cx="3609984" cy="146767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7F14D1-3776-114A-850C-CCC6FB2252DE}"/>
              </a:ext>
            </a:extLst>
          </p:cNvPr>
          <p:cNvGrpSpPr/>
          <p:nvPr/>
        </p:nvGrpSpPr>
        <p:grpSpPr>
          <a:xfrm>
            <a:off x="7593496" y="54018"/>
            <a:ext cx="1369435" cy="1132671"/>
            <a:chOff x="7052992" y="191036"/>
            <a:chExt cx="1855265" cy="15345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524A76-6AF6-2344-BE13-80A8395FC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92" y="191036"/>
              <a:ext cx="1855265" cy="753701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9CA5FFD-B625-0948-B999-9368CF0BC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0093" y="1015720"/>
              <a:ext cx="1381062" cy="70982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D775213-8D98-6A42-A2A7-01890728524E}"/>
              </a:ext>
            </a:extLst>
          </p:cNvPr>
          <p:cNvSpPr txBox="1"/>
          <p:nvPr/>
        </p:nvSpPr>
        <p:spPr>
          <a:xfrm>
            <a:off x="1118727" y="6038954"/>
            <a:ext cx="4598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</a:t>
            </a:r>
            <a:r>
              <a:rPr lang="en-US" sz="1400" u="sng" dirty="0"/>
              <a:t>Other:</a:t>
            </a:r>
          </a:p>
          <a:p>
            <a:r>
              <a:rPr lang="en-US" sz="1400" dirty="0"/>
              <a:t>Resident training to do op notes</a:t>
            </a:r>
          </a:p>
          <a:p>
            <a:r>
              <a:rPr lang="en-US" sz="1400" dirty="0"/>
              <a:t>Repetition between itemized list and narratives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FE632-E6C1-9045-B3D3-92D2488E9EE3}"/>
              </a:ext>
            </a:extLst>
          </p:cNvPr>
          <p:cNvSpPr txBox="1"/>
          <p:nvPr/>
        </p:nvSpPr>
        <p:spPr>
          <a:xfrm>
            <a:off x="4370810" y="5380383"/>
            <a:ext cx="2347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982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2747</TotalTime>
  <Words>2080</Words>
  <Application>Microsoft Office PowerPoint</Application>
  <PresentationFormat>On-screen Show (4:3)</PresentationFormat>
  <Paragraphs>349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Synoptic Operative Reporting for Breast Cancer Procedures: Implementation Options &amp; Timeline</vt:lpstr>
      <vt:lpstr>Housekeeping</vt:lpstr>
      <vt:lpstr>Our Approach to Implementing Synoptic Operative Reporting Standards</vt:lpstr>
      <vt:lpstr>Initial Feedback – Breast Surgeon Focus Group</vt:lpstr>
      <vt:lpstr>ILCC Provider Survey – “Stakeholder Analysis” </vt:lpstr>
      <vt:lpstr>Ease of including or finding the information needed for clinical care</vt:lpstr>
      <vt:lpstr>Consistency of the information included in the operative notes</vt:lpstr>
      <vt:lpstr>Do you have experience with using synoptic operative reports?</vt:lpstr>
      <vt:lpstr>What are some concerns you have regarding synoptic operative reporting? </vt:lpstr>
      <vt:lpstr>Resources for Implementation of Synoptic Operative Reporting Standards: The ILCC Toolkit</vt:lpstr>
      <vt:lpstr>Toolkit Contents</vt:lpstr>
      <vt:lpstr>Sample EMR Template</vt:lpstr>
      <vt:lpstr>Sample Smartphrases</vt:lpstr>
      <vt:lpstr>Project Implementation Timeline</vt:lpstr>
      <vt:lpstr>Discussion</vt:lpstr>
      <vt:lpstr>Next Steps</vt:lpstr>
      <vt:lpstr>Questions?</vt:lpstr>
      <vt:lpstr>Appendix</vt:lpstr>
      <vt:lpstr>New CoC Operative Reporting Standards</vt:lpstr>
      <vt:lpstr>Synoptic Operative Reports </vt:lpstr>
      <vt:lpstr>Breast SNB</vt:lpstr>
      <vt:lpstr>Breast Axillary Dissection</vt:lpstr>
      <vt:lpstr>Sample Report – Generic Example</vt:lpstr>
      <vt:lpstr>PowerPoint Presentation</vt:lpstr>
      <vt:lpstr>Sample Report – Generic Example</vt:lpstr>
      <vt:lpstr>Sample Report 2 – Detailed  Breast-Specific Example</vt:lpstr>
      <vt:lpstr>Detailed Breast-Specific Example</vt:lpstr>
      <vt:lpstr>Detailed Breast-Specific Example</vt:lpstr>
      <vt:lpstr>Detailed Breast-Specific Example</vt:lpstr>
      <vt:lpstr>Detailed Breast-Specific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Cancer Collaborative (ILCC) Update</dc:title>
  <dc:creator>John Slocum</dc:creator>
  <cp:lastModifiedBy>Kristina Marie Diaz</cp:lastModifiedBy>
  <cp:revision>58</cp:revision>
  <dcterms:created xsi:type="dcterms:W3CDTF">2020-08-23T15:14:02Z</dcterms:created>
  <dcterms:modified xsi:type="dcterms:W3CDTF">2024-10-21T19:30:57Z</dcterms:modified>
</cp:coreProperties>
</file>